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01" r:id="rId5"/>
  </p:sldMasterIdLst>
  <p:notesMasterIdLst>
    <p:notesMasterId r:id="rId17"/>
  </p:notesMasterIdLst>
  <p:sldIdLst>
    <p:sldId id="256" r:id="rId6"/>
    <p:sldId id="260" r:id="rId7"/>
    <p:sldId id="258" r:id="rId8"/>
    <p:sldId id="259" r:id="rId9"/>
    <p:sldId id="257" r:id="rId10"/>
    <p:sldId id="261" r:id="rId11"/>
    <p:sldId id="262" r:id="rId12"/>
    <p:sldId id="26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FBD39-7146-458D-85E4-67AA67643C7E}" v="24" dt="2025-02-26T17:58:13.405"/>
    <p1510:client id="{B33403F7-09D0-4B10-9F44-D541C5614A51}" v="2" dt="2025-02-26T21:38:58.496"/>
    <p1510:client id="{E9D75937-AF40-4E6D-85D6-9155A73C323C}" v="122" dt="2025-02-26T16:24:06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FDE0AE-5E24-4042-B9AD-FE853ABC294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DDE2518-0132-4489-ACF2-946F749F181B}">
      <dgm:prSet/>
      <dgm:spPr/>
      <dgm:t>
        <a:bodyPr/>
        <a:lstStyle/>
        <a:p>
          <a:r>
            <a:rPr lang="en-US"/>
            <a:t>What were your goals for your learners with respect to Whole Health education?</a:t>
          </a:r>
        </a:p>
      </dgm:t>
    </dgm:pt>
    <dgm:pt modelId="{11EF9ADB-7103-4D28-B7FC-81FBDEB094C1}" type="parTrans" cxnId="{A4D781D1-FE9B-48E6-BA88-66E758EBCDD2}">
      <dgm:prSet/>
      <dgm:spPr/>
      <dgm:t>
        <a:bodyPr/>
        <a:lstStyle/>
        <a:p>
          <a:endParaRPr lang="en-US"/>
        </a:p>
      </dgm:t>
    </dgm:pt>
    <dgm:pt modelId="{B4DC6F06-E390-4338-A0AD-94369CA333C9}" type="sibTrans" cxnId="{A4D781D1-FE9B-48E6-BA88-66E758EBCDD2}">
      <dgm:prSet/>
      <dgm:spPr/>
      <dgm:t>
        <a:bodyPr/>
        <a:lstStyle/>
        <a:p>
          <a:endParaRPr lang="en-US"/>
        </a:p>
      </dgm:t>
    </dgm:pt>
    <dgm:pt modelId="{0B8977D0-E1F4-4561-AD50-671B007E2844}">
      <dgm:prSet/>
      <dgm:spPr/>
      <dgm:t>
        <a:bodyPr/>
        <a:lstStyle/>
        <a:p>
          <a:r>
            <a:rPr lang="en-US"/>
            <a:t>How did you integrate this into your rotations/curricula?</a:t>
          </a:r>
        </a:p>
      </dgm:t>
    </dgm:pt>
    <dgm:pt modelId="{84D26F31-2D37-44BA-823C-6E44E6122029}" type="parTrans" cxnId="{52A7295F-6CC7-4DBE-9AE4-1FC00ECE5FA4}">
      <dgm:prSet/>
      <dgm:spPr/>
      <dgm:t>
        <a:bodyPr/>
        <a:lstStyle/>
        <a:p>
          <a:endParaRPr lang="en-US"/>
        </a:p>
      </dgm:t>
    </dgm:pt>
    <dgm:pt modelId="{D8119FBD-47F6-4EAD-A989-E2C8F07E0129}" type="sibTrans" cxnId="{52A7295F-6CC7-4DBE-9AE4-1FC00ECE5FA4}">
      <dgm:prSet/>
      <dgm:spPr/>
      <dgm:t>
        <a:bodyPr/>
        <a:lstStyle/>
        <a:p>
          <a:endParaRPr lang="en-US"/>
        </a:p>
      </dgm:t>
    </dgm:pt>
    <dgm:pt modelId="{1801F025-6C12-4CB5-A37C-CE4EE2D95553}">
      <dgm:prSet/>
      <dgm:spPr/>
      <dgm:t>
        <a:bodyPr/>
        <a:lstStyle/>
        <a:p>
          <a:r>
            <a:rPr lang="en-US"/>
            <a:t>What resources have been helpful for curricular development?</a:t>
          </a:r>
        </a:p>
      </dgm:t>
    </dgm:pt>
    <dgm:pt modelId="{26EFFAC0-CBED-4721-B3F8-CCAF5E9CC05F}" type="parTrans" cxnId="{1CDAB521-CB14-45C2-8E8A-096640CF9024}">
      <dgm:prSet/>
      <dgm:spPr/>
      <dgm:t>
        <a:bodyPr/>
        <a:lstStyle/>
        <a:p>
          <a:endParaRPr lang="en-US"/>
        </a:p>
      </dgm:t>
    </dgm:pt>
    <dgm:pt modelId="{4603442C-A26F-480F-9B66-B080B46A40BA}" type="sibTrans" cxnId="{1CDAB521-CB14-45C2-8E8A-096640CF9024}">
      <dgm:prSet/>
      <dgm:spPr/>
      <dgm:t>
        <a:bodyPr/>
        <a:lstStyle/>
        <a:p>
          <a:endParaRPr lang="en-US"/>
        </a:p>
      </dgm:t>
    </dgm:pt>
    <dgm:pt modelId="{EAE3B636-4058-4D73-A56D-B89C18F409D7}" type="pres">
      <dgm:prSet presAssocID="{20FDE0AE-5E24-4042-B9AD-FE853ABC2940}" presName="linear" presStyleCnt="0">
        <dgm:presLayoutVars>
          <dgm:animLvl val="lvl"/>
          <dgm:resizeHandles val="exact"/>
        </dgm:presLayoutVars>
      </dgm:prSet>
      <dgm:spPr/>
    </dgm:pt>
    <dgm:pt modelId="{27D742EC-18FF-49AA-A88A-9FD6B70AB218}" type="pres">
      <dgm:prSet presAssocID="{4DDE2518-0132-4489-ACF2-946F749F18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DF5247-C339-4B7F-8580-EC31CBAF38B3}" type="pres">
      <dgm:prSet presAssocID="{B4DC6F06-E390-4338-A0AD-94369CA333C9}" presName="spacer" presStyleCnt="0"/>
      <dgm:spPr/>
    </dgm:pt>
    <dgm:pt modelId="{5BE338AC-FFB1-4D83-A374-834AE2D16832}" type="pres">
      <dgm:prSet presAssocID="{0B8977D0-E1F4-4561-AD50-671B007E284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D475B3F-7336-4890-866C-866E1D36B4B2}" type="pres">
      <dgm:prSet presAssocID="{D8119FBD-47F6-4EAD-A989-E2C8F07E0129}" presName="spacer" presStyleCnt="0"/>
      <dgm:spPr/>
    </dgm:pt>
    <dgm:pt modelId="{BCB2DC9A-2A7D-4DB0-9E75-FABA253F6308}" type="pres">
      <dgm:prSet presAssocID="{1801F025-6C12-4CB5-A37C-CE4EE2D9555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0584B0C-CC66-4BD8-86DF-12A608E280A1}" type="presOf" srcId="{4DDE2518-0132-4489-ACF2-946F749F181B}" destId="{27D742EC-18FF-49AA-A88A-9FD6B70AB218}" srcOrd="0" destOrd="0" presId="urn:microsoft.com/office/officeart/2005/8/layout/vList2"/>
    <dgm:cxn modelId="{1CDAB521-CB14-45C2-8E8A-096640CF9024}" srcId="{20FDE0AE-5E24-4042-B9AD-FE853ABC2940}" destId="{1801F025-6C12-4CB5-A37C-CE4EE2D95553}" srcOrd="2" destOrd="0" parTransId="{26EFFAC0-CBED-4721-B3F8-CCAF5E9CC05F}" sibTransId="{4603442C-A26F-480F-9B66-B080B46A40BA}"/>
    <dgm:cxn modelId="{52A7295F-6CC7-4DBE-9AE4-1FC00ECE5FA4}" srcId="{20FDE0AE-5E24-4042-B9AD-FE853ABC2940}" destId="{0B8977D0-E1F4-4561-AD50-671B007E2844}" srcOrd="1" destOrd="0" parTransId="{84D26F31-2D37-44BA-823C-6E44E6122029}" sibTransId="{D8119FBD-47F6-4EAD-A989-E2C8F07E0129}"/>
    <dgm:cxn modelId="{AC3BE848-B8BA-4117-9580-C9E2147D25D2}" type="presOf" srcId="{1801F025-6C12-4CB5-A37C-CE4EE2D95553}" destId="{BCB2DC9A-2A7D-4DB0-9E75-FABA253F6308}" srcOrd="0" destOrd="0" presId="urn:microsoft.com/office/officeart/2005/8/layout/vList2"/>
    <dgm:cxn modelId="{7914E29E-E876-4738-8D09-79BB79897728}" type="presOf" srcId="{0B8977D0-E1F4-4561-AD50-671B007E2844}" destId="{5BE338AC-FFB1-4D83-A374-834AE2D16832}" srcOrd="0" destOrd="0" presId="urn:microsoft.com/office/officeart/2005/8/layout/vList2"/>
    <dgm:cxn modelId="{342AB5A3-F6F1-426D-80C3-E33B39613597}" type="presOf" srcId="{20FDE0AE-5E24-4042-B9AD-FE853ABC2940}" destId="{EAE3B636-4058-4D73-A56D-B89C18F409D7}" srcOrd="0" destOrd="0" presId="urn:microsoft.com/office/officeart/2005/8/layout/vList2"/>
    <dgm:cxn modelId="{A4D781D1-FE9B-48E6-BA88-66E758EBCDD2}" srcId="{20FDE0AE-5E24-4042-B9AD-FE853ABC2940}" destId="{4DDE2518-0132-4489-ACF2-946F749F181B}" srcOrd="0" destOrd="0" parTransId="{11EF9ADB-7103-4D28-B7FC-81FBDEB094C1}" sibTransId="{B4DC6F06-E390-4338-A0AD-94369CA333C9}"/>
    <dgm:cxn modelId="{680CAADB-626A-4489-B008-5CA551C8BFDA}" type="presParOf" srcId="{EAE3B636-4058-4D73-A56D-B89C18F409D7}" destId="{27D742EC-18FF-49AA-A88A-9FD6B70AB218}" srcOrd="0" destOrd="0" presId="urn:microsoft.com/office/officeart/2005/8/layout/vList2"/>
    <dgm:cxn modelId="{C898345A-970C-4F3B-8430-5E8F7F5816A0}" type="presParOf" srcId="{EAE3B636-4058-4D73-A56D-B89C18F409D7}" destId="{98DF5247-C339-4B7F-8580-EC31CBAF38B3}" srcOrd="1" destOrd="0" presId="urn:microsoft.com/office/officeart/2005/8/layout/vList2"/>
    <dgm:cxn modelId="{7E049635-37B9-42B0-8041-267E2C5F57CB}" type="presParOf" srcId="{EAE3B636-4058-4D73-A56D-B89C18F409D7}" destId="{5BE338AC-FFB1-4D83-A374-834AE2D16832}" srcOrd="2" destOrd="0" presId="urn:microsoft.com/office/officeart/2005/8/layout/vList2"/>
    <dgm:cxn modelId="{CAE90419-69A7-44A9-9178-CBE6169BF873}" type="presParOf" srcId="{EAE3B636-4058-4D73-A56D-B89C18F409D7}" destId="{5D475B3F-7336-4890-866C-866E1D36B4B2}" srcOrd="3" destOrd="0" presId="urn:microsoft.com/office/officeart/2005/8/layout/vList2"/>
    <dgm:cxn modelId="{BB70EEFD-F290-4439-9464-2276F26B2246}" type="presParOf" srcId="{EAE3B636-4058-4D73-A56D-B89C18F409D7}" destId="{BCB2DC9A-2A7D-4DB0-9E75-FABA253F630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0ACA7A-6F55-4341-936D-A0F813D9556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1204050-7CBF-4D82-9D98-2EE2F52C2C2F}">
      <dgm:prSet/>
      <dgm:spPr/>
      <dgm:t>
        <a:bodyPr/>
        <a:lstStyle/>
        <a:p>
          <a:r>
            <a:rPr lang="en-US"/>
            <a:t>How did you teach asking Mission/Aspiration/Purpose (MAP)?</a:t>
          </a:r>
        </a:p>
      </dgm:t>
    </dgm:pt>
    <dgm:pt modelId="{94466A98-D523-4C3C-B8D3-2BC7BF0D6B52}" type="parTrans" cxnId="{55795F8E-ABAE-4229-AA6D-00C6283FFBB2}">
      <dgm:prSet/>
      <dgm:spPr/>
      <dgm:t>
        <a:bodyPr/>
        <a:lstStyle/>
        <a:p>
          <a:endParaRPr lang="en-US"/>
        </a:p>
      </dgm:t>
    </dgm:pt>
    <dgm:pt modelId="{D3822CCB-9056-41EF-93C7-F15F51883AAE}" type="sibTrans" cxnId="{55795F8E-ABAE-4229-AA6D-00C6283FFBB2}">
      <dgm:prSet/>
      <dgm:spPr/>
      <dgm:t>
        <a:bodyPr/>
        <a:lstStyle/>
        <a:p>
          <a:endParaRPr lang="en-US"/>
        </a:p>
      </dgm:t>
    </dgm:pt>
    <dgm:pt modelId="{563E9093-6215-49A4-B7FA-4D45BCB64A0F}">
      <dgm:prSet/>
      <dgm:spPr/>
      <dgm:t>
        <a:bodyPr/>
        <a:lstStyle/>
        <a:p>
          <a:r>
            <a:rPr lang="en-US"/>
            <a:t>What were the challenges/considerations for different clinical practices or environments?</a:t>
          </a:r>
        </a:p>
      </dgm:t>
    </dgm:pt>
    <dgm:pt modelId="{8CDB5E82-AB8A-4A8E-8B35-56108103E9D9}" type="parTrans" cxnId="{4DE75A70-F900-4B8C-8BBD-CF909D521D00}">
      <dgm:prSet/>
      <dgm:spPr/>
      <dgm:t>
        <a:bodyPr/>
        <a:lstStyle/>
        <a:p>
          <a:endParaRPr lang="en-US"/>
        </a:p>
      </dgm:t>
    </dgm:pt>
    <dgm:pt modelId="{51A808F7-C746-4CCF-80F7-3010CC1F5123}" type="sibTrans" cxnId="{4DE75A70-F900-4B8C-8BBD-CF909D521D00}">
      <dgm:prSet/>
      <dgm:spPr/>
      <dgm:t>
        <a:bodyPr/>
        <a:lstStyle/>
        <a:p>
          <a:endParaRPr lang="en-US"/>
        </a:p>
      </dgm:t>
    </dgm:pt>
    <dgm:pt modelId="{0F8C418E-EC26-4C87-A7FD-33E25482FCB3}" type="pres">
      <dgm:prSet presAssocID="{DD0ACA7A-6F55-4341-936D-A0F813D9556F}" presName="linear" presStyleCnt="0">
        <dgm:presLayoutVars>
          <dgm:animLvl val="lvl"/>
          <dgm:resizeHandles val="exact"/>
        </dgm:presLayoutVars>
      </dgm:prSet>
      <dgm:spPr/>
    </dgm:pt>
    <dgm:pt modelId="{8AC6C148-18B6-44D7-94FE-10B3EBC02047}" type="pres">
      <dgm:prSet presAssocID="{F1204050-7CBF-4D82-9D98-2EE2F52C2C2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D464B1C-3E92-4FBA-8DC5-BC9E779AEF10}" type="pres">
      <dgm:prSet presAssocID="{D3822CCB-9056-41EF-93C7-F15F51883AAE}" presName="spacer" presStyleCnt="0"/>
      <dgm:spPr/>
    </dgm:pt>
    <dgm:pt modelId="{A1C42A37-9F89-4379-A7D0-9F05EE319E07}" type="pres">
      <dgm:prSet presAssocID="{563E9093-6215-49A4-B7FA-4D45BCB64A0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22EAB15-DF0C-4954-B8E4-AE003AD16335}" type="presOf" srcId="{DD0ACA7A-6F55-4341-936D-A0F813D9556F}" destId="{0F8C418E-EC26-4C87-A7FD-33E25482FCB3}" srcOrd="0" destOrd="0" presId="urn:microsoft.com/office/officeart/2005/8/layout/vList2"/>
    <dgm:cxn modelId="{84865B35-FC3D-407A-8EC3-F037BF936014}" type="presOf" srcId="{563E9093-6215-49A4-B7FA-4D45BCB64A0F}" destId="{A1C42A37-9F89-4379-A7D0-9F05EE319E07}" srcOrd="0" destOrd="0" presId="urn:microsoft.com/office/officeart/2005/8/layout/vList2"/>
    <dgm:cxn modelId="{4DE75A70-F900-4B8C-8BBD-CF909D521D00}" srcId="{DD0ACA7A-6F55-4341-936D-A0F813D9556F}" destId="{563E9093-6215-49A4-B7FA-4D45BCB64A0F}" srcOrd="1" destOrd="0" parTransId="{8CDB5E82-AB8A-4A8E-8B35-56108103E9D9}" sibTransId="{51A808F7-C746-4CCF-80F7-3010CC1F5123}"/>
    <dgm:cxn modelId="{6328205A-DA73-4F84-B181-27C0375B8F77}" type="presOf" srcId="{F1204050-7CBF-4D82-9D98-2EE2F52C2C2F}" destId="{8AC6C148-18B6-44D7-94FE-10B3EBC02047}" srcOrd="0" destOrd="0" presId="urn:microsoft.com/office/officeart/2005/8/layout/vList2"/>
    <dgm:cxn modelId="{55795F8E-ABAE-4229-AA6D-00C6283FFBB2}" srcId="{DD0ACA7A-6F55-4341-936D-A0F813D9556F}" destId="{F1204050-7CBF-4D82-9D98-2EE2F52C2C2F}" srcOrd="0" destOrd="0" parTransId="{94466A98-D523-4C3C-B8D3-2BC7BF0D6B52}" sibTransId="{D3822CCB-9056-41EF-93C7-F15F51883AAE}"/>
    <dgm:cxn modelId="{C1E2E00F-5618-4D79-839C-29F0541AE5AF}" type="presParOf" srcId="{0F8C418E-EC26-4C87-A7FD-33E25482FCB3}" destId="{8AC6C148-18B6-44D7-94FE-10B3EBC02047}" srcOrd="0" destOrd="0" presId="urn:microsoft.com/office/officeart/2005/8/layout/vList2"/>
    <dgm:cxn modelId="{9C5020BF-3704-40F7-88A6-B43F2548460B}" type="presParOf" srcId="{0F8C418E-EC26-4C87-A7FD-33E25482FCB3}" destId="{1D464B1C-3E92-4FBA-8DC5-BC9E779AEF10}" srcOrd="1" destOrd="0" presId="urn:microsoft.com/office/officeart/2005/8/layout/vList2"/>
    <dgm:cxn modelId="{C06E3022-A6DC-4FA4-ADEC-74719405D144}" type="presParOf" srcId="{0F8C418E-EC26-4C87-A7FD-33E25482FCB3}" destId="{A1C42A37-9F89-4379-A7D0-9F05EE319E0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6035D2-268E-4E22-A7FF-D459790A238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A0E0C3B-CDF3-45F7-9F17-5B8D1CAFDFEB}">
      <dgm:prSet/>
      <dgm:spPr/>
      <dgm:t>
        <a:bodyPr/>
        <a:lstStyle/>
        <a:p>
          <a:r>
            <a:rPr lang="en-US"/>
            <a:t>What are some of the challenges you faced incorporating Whole Health at your institution?  </a:t>
          </a:r>
        </a:p>
      </dgm:t>
    </dgm:pt>
    <dgm:pt modelId="{A2B5DD0F-79EA-4854-B3FA-4BD2D71777B4}" type="parTrans" cxnId="{1824C74B-2B87-4D17-881E-05915BD35A97}">
      <dgm:prSet/>
      <dgm:spPr/>
      <dgm:t>
        <a:bodyPr/>
        <a:lstStyle/>
        <a:p>
          <a:endParaRPr lang="en-US"/>
        </a:p>
      </dgm:t>
    </dgm:pt>
    <dgm:pt modelId="{BCE01D6C-F30C-4F13-8A1A-68DEC11886D9}" type="sibTrans" cxnId="{1824C74B-2B87-4D17-881E-05915BD35A97}">
      <dgm:prSet/>
      <dgm:spPr/>
      <dgm:t>
        <a:bodyPr/>
        <a:lstStyle/>
        <a:p>
          <a:endParaRPr lang="en-US"/>
        </a:p>
      </dgm:t>
    </dgm:pt>
    <dgm:pt modelId="{36639F08-CCED-4F1D-A771-809CC46B07C0}">
      <dgm:prSet/>
      <dgm:spPr/>
      <dgm:t>
        <a:bodyPr/>
        <a:lstStyle/>
        <a:p>
          <a:r>
            <a:rPr lang="en-US"/>
            <a:t>How did you overcome these?</a:t>
          </a:r>
        </a:p>
      </dgm:t>
    </dgm:pt>
    <dgm:pt modelId="{D0103C0D-A7BE-4E87-BC3C-C3D04EDC7BDF}" type="parTrans" cxnId="{F0CBA8B3-C6B0-407E-91E6-639C7153D323}">
      <dgm:prSet/>
      <dgm:spPr/>
      <dgm:t>
        <a:bodyPr/>
        <a:lstStyle/>
        <a:p>
          <a:endParaRPr lang="en-US"/>
        </a:p>
      </dgm:t>
    </dgm:pt>
    <dgm:pt modelId="{CD4AF246-AEC3-4578-B640-0702C0035872}" type="sibTrans" cxnId="{F0CBA8B3-C6B0-407E-91E6-639C7153D323}">
      <dgm:prSet/>
      <dgm:spPr/>
      <dgm:t>
        <a:bodyPr/>
        <a:lstStyle/>
        <a:p>
          <a:endParaRPr lang="en-US"/>
        </a:p>
      </dgm:t>
    </dgm:pt>
    <dgm:pt modelId="{D8486F5F-685B-4EEB-BD3C-26D57CC0E54E}" type="pres">
      <dgm:prSet presAssocID="{916035D2-268E-4E22-A7FF-D459790A2387}" presName="linear" presStyleCnt="0">
        <dgm:presLayoutVars>
          <dgm:animLvl val="lvl"/>
          <dgm:resizeHandles val="exact"/>
        </dgm:presLayoutVars>
      </dgm:prSet>
      <dgm:spPr/>
    </dgm:pt>
    <dgm:pt modelId="{E9B030FF-F264-4506-B7EA-4ADB18E7700D}" type="pres">
      <dgm:prSet presAssocID="{4A0E0C3B-CDF3-45F7-9F17-5B8D1CAFDFE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FF91589-FB0A-45D4-89C3-112F53B41009}" type="pres">
      <dgm:prSet presAssocID="{BCE01D6C-F30C-4F13-8A1A-68DEC11886D9}" presName="spacer" presStyleCnt="0"/>
      <dgm:spPr/>
    </dgm:pt>
    <dgm:pt modelId="{E4161AEA-A796-4C26-8131-E1F73E53B551}" type="pres">
      <dgm:prSet presAssocID="{36639F08-CCED-4F1D-A771-809CC46B07C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D68FA40-6E41-459F-973E-F6D7B9C13ED1}" type="presOf" srcId="{4A0E0C3B-CDF3-45F7-9F17-5B8D1CAFDFEB}" destId="{E9B030FF-F264-4506-B7EA-4ADB18E7700D}" srcOrd="0" destOrd="0" presId="urn:microsoft.com/office/officeart/2005/8/layout/vList2"/>
    <dgm:cxn modelId="{12CF6349-3A31-40F7-B2F6-227473DB4C61}" type="presOf" srcId="{36639F08-CCED-4F1D-A771-809CC46B07C0}" destId="{E4161AEA-A796-4C26-8131-E1F73E53B551}" srcOrd="0" destOrd="0" presId="urn:microsoft.com/office/officeart/2005/8/layout/vList2"/>
    <dgm:cxn modelId="{1824C74B-2B87-4D17-881E-05915BD35A97}" srcId="{916035D2-268E-4E22-A7FF-D459790A2387}" destId="{4A0E0C3B-CDF3-45F7-9F17-5B8D1CAFDFEB}" srcOrd="0" destOrd="0" parTransId="{A2B5DD0F-79EA-4854-B3FA-4BD2D71777B4}" sibTransId="{BCE01D6C-F30C-4F13-8A1A-68DEC11886D9}"/>
    <dgm:cxn modelId="{B3B5DF6D-BF5A-4B80-AB65-F0FE29E46E24}" type="presOf" srcId="{916035D2-268E-4E22-A7FF-D459790A2387}" destId="{D8486F5F-685B-4EEB-BD3C-26D57CC0E54E}" srcOrd="0" destOrd="0" presId="urn:microsoft.com/office/officeart/2005/8/layout/vList2"/>
    <dgm:cxn modelId="{F0CBA8B3-C6B0-407E-91E6-639C7153D323}" srcId="{916035D2-268E-4E22-A7FF-D459790A2387}" destId="{36639F08-CCED-4F1D-A771-809CC46B07C0}" srcOrd="1" destOrd="0" parTransId="{D0103C0D-A7BE-4E87-BC3C-C3D04EDC7BDF}" sibTransId="{CD4AF246-AEC3-4578-B640-0702C0035872}"/>
    <dgm:cxn modelId="{D1FDB5B4-FFBF-4133-AD93-EF5B3105D951}" type="presParOf" srcId="{D8486F5F-685B-4EEB-BD3C-26D57CC0E54E}" destId="{E9B030FF-F264-4506-B7EA-4ADB18E7700D}" srcOrd="0" destOrd="0" presId="urn:microsoft.com/office/officeart/2005/8/layout/vList2"/>
    <dgm:cxn modelId="{9B769CD7-208F-4966-874D-823AA42C7E29}" type="presParOf" srcId="{D8486F5F-685B-4EEB-BD3C-26D57CC0E54E}" destId="{BFF91589-FB0A-45D4-89C3-112F53B41009}" srcOrd="1" destOrd="0" presId="urn:microsoft.com/office/officeart/2005/8/layout/vList2"/>
    <dgm:cxn modelId="{ACCB2FF5-4BDA-4E0B-9699-1B6C4917FAD9}" type="presParOf" srcId="{D8486F5F-685B-4EEB-BD3C-26D57CC0E54E}" destId="{E4161AEA-A796-4C26-8131-E1F73E53B55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F0F98B-8E5B-482F-8A5C-653478EE61A0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408A11-D6EB-44D4-89D0-EFBFFB46A7E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What were your top lessons learned?</a:t>
          </a:r>
        </a:p>
      </dgm:t>
    </dgm:pt>
    <dgm:pt modelId="{19B87BC9-364C-46A7-BF35-2A3374CFB58B}" type="parTrans" cxnId="{0D172DEA-BF14-40D6-9708-EA825F58861A}">
      <dgm:prSet/>
      <dgm:spPr/>
      <dgm:t>
        <a:bodyPr/>
        <a:lstStyle/>
        <a:p>
          <a:endParaRPr lang="en-US"/>
        </a:p>
      </dgm:t>
    </dgm:pt>
    <dgm:pt modelId="{EAD7943E-6847-4525-9EF4-BC4CCFA8BCF7}" type="sibTrans" cxnId="{0D172DEA-BF14-40D6-9708-EA825F58861A}">
      <dgm:prSet/>
      <dgm:spPr/>
      <dgm:t>
        <a:bodyPr/>
        <a:lstStyle/>
        <a:p>
          <a:endParaRPr lang="en-US"/>
        </a:p>
      </dgm:t>
    </dgm:pt>
    <dgm:pt modelId="{B69196D8-D7AA-482B-A566-F456DC75483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600">
              <a:solidFill>
                <a:schemeClr val="accent1">
                  <a:lumMod val="75000"/>
                </a:schemeClr>
              </a:solidFill>
            </a:rPr>
            <a:t>Consider starting electives and building rotations including justifying the educational value before expansions</a:t>
          </a:r>
        </a:p>
      </dgm:t>
    </dgm:pt>
    <dgm:pt modelId="{FCA7E911-4F51-41E9-B3E6-DCC0F2D82633}" type="parTrans" cxnId="{2323D1E7-978E-473E-A447-8677B2857450}">
      <dgm:prSet/>
      <dgm:spPr/>
      <dgm:t>
        <a:bodyPr/>
        <a:lstStyle/>
        <a:p>
          <a:endParaRPr lang="en-US"/>
        </a:p>
      </dgm:t>
    </dgm:pt>
    <dgm:pt modelId="{6215DD20-D028-4730-9030-D1D02C331C4F}" type="sibTrans" cxnId="{2323D1E7-978E-473E-A447-8677B2857450}">
      <dgm:prSet/>
      <dgm:spPr/>
      <dgm:t>
        <a:bodyPr/>
        <a:lstStyle/>
        <a:p>
          <a:endParaRPr lang="en-US"/>
        </a:p>
      </dgm:t>
    </dgm:pt>
    <dgm:pt modelId="{353B8820-6191-46F5-B896-F663EA4B1D9A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600"/>
            <a:t>Emphasize the benefit to long-term medical practices in various settings</a:t>
          </a:r>
        </a:p>
      </dgm:t>
    </dgm:pt>
    <dgm:pt modelId="{77B52A6F-6276-4F25-86BA-2B824A98D966}" type="parTrans" cxnId="{5C0AA33D-6EBF-42A9-BFA2-1DACBF8E8597}">
      <dgm:prSet/>
      <dgm:spPr/>
      <dgm:t>
        <a:bodyPr/>
        <a:lstStyle/>
        <a:p>
          <a:endParaRPr lang="en-US"/>
        </a:p>
      </dgm:t>
    </dgm:pt>
    <dgm:pt modelId="{870D84C0-6B85-426D-BF42-5290E6BBA049}" type="sibTrans" cxnId="{5C0AA33D-6EBF-42A9-BFA2-1DACBF8E8597}">
      <dgm:prSet/>
      <dgm:spPr/>
      <dgm:t>
        <a:bodyPr/>
        <a:lstStyle/>
        <a:p>
          <a:endParaRPr lang="en-US"/>
        </a:p>
      </dgm:t>
    </dgm:pt>
    <dgm:pt modelId="{DE7B167A-9294-4D96-A215-09135936B4E3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1600">
              <a:solidFill>
                <a:schemeClr val="accent1">
                  <a:lumMod val="75000"/>
                </a:schemeClr>
              </a:solidFill>
            </a:rPr>
            <a:t>Specify content for each type of learner</a:t>
          </a:r>
        </a:p>
      </dgm:t>
    </dgm:pt>
    <dgm:pt modelId="{27DEEAC5-8E75-43F4-8C83-9925ADFA8F99}" type="parTrans" cxnId="{A3BE93F1-084E-4389-9CD0-130764546B59}">
      <dgm:prSet/>
      <dgm:spPr/>
      <dgm:t>
        <a:bodyPr/>
        <a:lstStyle/>
        <a:p>
          <a:endParaRPr lang="en-US"/>
        </a:p>
      </dgm:t>
    </dgm:pt>
    <dgm:pt modelId="{132ED622-33B5-4B4B-951F-D906D38DD0D9}" type="sibTrans" cxnId="{A3BE93F1-084E-4389-9CD0-130764546B59}">
      <dgm:prSet/>
      <dgm:spPr/>
      <dgm:t>
        <a:bodyPr/>
        <a:lstStyle/>
        <a:p>
          <a:endParaRPr lang="en-US"/>
        </a:p>
      </dgm:t>
    </dgm:pt>
    <dgm:pt modelId="{2065FD88-E6AD-497B-AEB0-02B5C224797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What advice do you have for others trying to teach Whole Health to their trainees?</a:t>
          </a:r>
        </a:p>
      </dgm:t>
    </dgm:pt>
    <dgm:pt modelId="{8C08D840-96FE-4035-9F5B-4D7065DA09B3}" type="parTrans" cxnId="{1D47001D-EC74-4492-9AF2-1135400BD5D9}">
      <dgm:prSet/>
      <dgm:spPr/>
      <dgm:t>
        <a:bodyPr/>
        <a:lstStyle/>
        <a:p>
          <a:endParaRPr lang="en-US"/>
        </a:p>
      </dgm:t>
    </dgm:pt>
    <dgm:pt modelId="{E1D807B3-3ED6-46AC-81AF-99EF3E972D14}" type="sibTrans" cxnId="{1D47001D-EC74-4492-9AF2-1135400BD5D9}">
      <dgm:prSet/>
      <dgm:spPr/>
      <dgm:t>
        <a:bodyPr/>
        <a:lstStyle/>
        <a:p>
          <a:endParaRPr lang="en-US"/>
        </a:p>
      </dgm:t>
    </dgm:pt>
    <dgm:pt modelId="{F569AF96-B212-4CB3-BC91-2BEC11808C97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100000"/>
            </a:lnSpc>
          </a:pPr>
          <a:r>
            <a:rPr lang="en-US" sz="1600">
              <a:solidFill>
                <a:schemeClr val="accent1">
                  <a:lumMod val="75000"/>
                </a:schemeClr>
              </a:solidFill>
            </a:rPr>
            <a:t>Consider your circle of influence and relationships/partnerships</a:t>
          </a:r>
        </a:p>
        <a:p>
          <a:pPr algn="l">
            <a:lnSpc>
              <a:spcPct val="100000"/>
            </a:lnSpc>
          </a:pPr>
          <a:r>
            <a:rPr lang="en-US" sz="1600"/>
            <a:t>Find like-minded allies and additional champions</a:t>
          </a:r>
        </a:p>
      </dgm:t>
    </dgm:pt>
    <dgm:pt modelId="{F9605021-C6C2-4445-8FC6-08298F36F41F}" type="parTrans" cxnId="{4B501B11-7D7F-4117-B193-E354F1C88692}">
      <dgm:prSet/>
      <dgm:spPr/>
      <dgm:t>
        <a:bodyPr/>
        <a:lstStyle/>
        <a:p>
          <a:endParaRPr lang="en-US"/>
        </a:p>
      </dgm:t>
    </dgm:pt>
    <dgm:pt modelId="{6E7AF1A1-D7CD-406F-9F06-AB8B4EFB5153}" type="sibTrans" cxnId="{4B501B11-7D7F-4117-B193-E354F1C88692}">
      <dgm:prSet/>
      <dgm:spPr/>
      <dgm:t>
        <a:bodyPr/>
        <a:lstStyle/>
        <a:p>
          <a:endParaRPr lang="en-US"/>
        </a:p>
      </dgm:t>
    </dgm:pt>
    <dgm:pt modelId="{796FF9EE-5CEC-45DA-B619-6C784B8F6AC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What do you see as additional needs or opportunities in trainee education as relates to Whole health?</a:t>
          </a:r>
        </a:p>
      </dgm:t>
    </dgm:pt>
    <dgm:pt modelId="{E0706E0A-933A-41DF-A9E2-B44028AF6BBF}" type="parTrans" cxnId="{30FC5369-C8F5-419B-A94A-9450B26E09C4}">
      <dgm:prSet/>
      <dgm:spPr/>
      <dgm:t>
        <a:bodyPr/>
        <a:lstStyle/>
        <a:p>
          <a:endParaRPr lang="en-US"/>
        </a:p>
      </dgm:t>
    </dgm:pt>
    <dgm:pt modelId="{95A874F8-099F-4C99-89E5-6A4E08D19B36}" type="sibTrans" cxnId="{30FC5369-C8F5-419B-A94A-9450B26E09C4}">
      <dgm:prSet/>
      <dgm:spPr/>
      <dgm:t>
        <a:bodyPr/>
        <a:lstStyle/>
        <a:p>
          <a:endParaRPr lang="en-US"/>
        </a:p>
      </dgm:t>
    </dgm:pt>
    <dgm:pt modelId="{B80FA673-D718-420F-965E-C447CBA47E3E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lnSpc>
              <a:spcPct val="100000"/>
            </a:lnSpc>
          </a:pPr>
          <a:r>
            <a:rPr lang="en-US" sz="1600">
              <a:solidFill>
                <a:schemeClr val="accent1">
                  <a:lumMod val="75000"/>
                </a:schemeClr>
              </a:solidFill>
            </a:rPr>
            <a:t>Reach out to additional training programs across various subspecialties</a:t>
          </a:r>
        </a:p>
        <a:p>
          <a:pPr algn="l">
            <a:lnSpc>
              <a:spcPct val="100000"/>
            </a:lnSpc>
          </a:pPr>
          <a:r>
            <a:rPr lang="en-US" sz="1600"/>
            <a:t>Reinforcement over time</a:t>
          </a:r>
        </a:p>
        <a:p>
          <a:pPr algn="l">
            <a:lnSpc>
              <a:spcPct val="100000"/>
            </a:lnSpc>
          </a:pPr>
          <a:r>
            <a:rPr lang="en-US" sz="1600">
              <a:solidFill>
                <a:schemeClr val="accent1">
                  <a:lumMod val="75000"/>
                </a:schemeClr>
              </a:solidFill>
            </a:rPr>
            <a:t>Evaluation</a:t>
          </a:r>
        </a:p>
      </dgm:t>
    </dgm:pt>
    <dgm:pt modelId="{D8B31A7B-26A8-4D4D-8FB4-5D754C3F0D5D}" type="parTrans" cxnId="{5695B69B-E1C2-4D8B-BBE1-0234EDE6AA3B}">
      <dgm:prSet/>
      <dgm:spPr/>
      <dgm:t>
        <a:bodyPr/>
        <a:lstStyle/>
        <a:p>
          <a:endParaRPr lang="en-US"/>
        </a:p>
      </dgm:t>
    </dgm:pt>
    <dgm:pt modelId="{6106C12E-9DEA-41AC-AEAD-63D1EDBF41E2}" type="sibTrans" cxnId="{5695B69B-E1C2-4D8B-BBE1-0234EDE6AA3B}">
      <dgm:prSet/>
      <dgm:spPr/>
      <dgm:t>
        <a:bodyPr/>
        <a:lstStyle/>
        <a:p>
          <a:endParaRPr lang="en-US"/>
        </a:p>
      </dgm:t>
    </dgm:pt>
    <dgm:pt modelId="{A1ED91F0-8E31-41C9-AF94-636F641259CA}" type="pres">
      <dgm:prSet presAssocID="{A3F0F98B-8E5B-482F-8A5C-653478EE61A0}" presName="root" presStyleCnt="0">
        <dgm:presLayoutVars>
          <dgm:dir/>
          <dgm:resizeHandles val="exact"/>
        </dgm:presLayoutVars>
      </dgm:prSet>
      <dgm:spPr/>
    </dgm:pt>
    <dgm:pt modelId="{7AB9D82B-2129-44E1-A82E-E0FF3C518C69}" type="pres">
      <dgm:prSet presAssocID="{06408A11-D6EB-44D4-89D0-EFBFFB46A7EF}" presName="compNode" presStyleCnt="0"/>
      <dgm:spPr/>
    </dgm:pt>
    <dgm:pt modelId="{E31AAE98-9611-48DA-A5CB-79B107E340A1}" type="pres">
      <dgm:prSet presAssocID="{06408A11-D6EB-44D4-89D0-EFBFFB46A7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E32A7057-2233-4D36-87E1-BBB6DF4F74A0}" type="pres">
      <dgm:prSet presAssocID="{06408A11-D6EB-44D4-89D0-EFBFFB46A7EF}" presName="iconSpace" presStyleCnt="0"/>
      <dgm:spPr/>
    </dgm:pt>
    <dgm:pt modelId="{7C575584-599F-4B83-A4E8-7DE6A434D8BD}" type="pres">
      <dgm:prSet presAssocID="{06408A11-D6EB-44D4-89D0-EFBFFB46A7EF}" presName="parTx" presStyleLbl="revTx" presStyleIdx="0" presStyleCnt="6">
        <dgm:presLayoutVars>
          <dgm:chMax val="0"/>
          <dgm:chPref val="0"/>
        </dgm:presLayoutVars>
      </dgm:prSet>
      <dgm:spPr/>
    </dgm:pt>
    <dgm:pt modelId="{CB684E66-49B8-4615-8317-07214D767B0E}" type="pres">
      <dgm:prSet presAssocID="{06408A11-D6EB-44D4-89D0-EFBFFB46A7EF}" presName="txSpace" presStyleCnt="0"/>
      <dgm:spPr/>
    </dgm:pt>
    <dgm:pt modelId="{7A73765C-A6BB-4B08-A34F-85D96B97892F}" type="pres">
      <dgm:prSet presAssocID="{06408A11-D6EB-44D4-89D0-EFBFFB46A7EF}" presName="desTx" presStyleLbl="revTx" presStyleIdx="1" presStyleCnt="6" custLinFactNeighborX="6587" custLinFactNeighborY="5522">
        <dgm:presLayoutVars/>
      </dgm:prSet>
      <dgm:spPr/>
    </dgm:pt>
    <dgm:pt modelId="{20668019-A40B-461C-998A-4A4BB9C5341A}" type="pres">
      <dgm:prSet presAssocID="{EAD7943E-6847-4525-9EF4-BC4CCFA8BCF7}" presName="sibTrans" presStyleCnt="0"/>
      <dgm:spPr/>
    </dgm:pt>
    <dgm:pt modelId="{FEA6DDA4-8566-45F7-BBC0-B4F55D2BBA3F}" type="pres">
      <dgm:prSet presAssocID="{2065FD88-E6AD-497B-AEB0-02B5C2247977}" presName="compNode" presStyleCnt="0"/>
      <dgm:spPr/>
    </dgm:pt>
    <dgm:pt modelId="{C4485887-CEE8-42BA-874E-FDD6DAD49D70}" type="pres">
      <dgm:prSet presAssocID="{2065FD88-E6AD-497B-AEB0-02B5C224797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949C67FD-75EF-4C32-83AA-177BB45EBCE7}" type="pres">
      <dgm:prSet presAssocID="{2065FD88-E6AD-497B-AEB0-02B5C2247977}" presName="iconSpace" presStyleCnt="0"/>
      <dgm:spPr/>
    </dgm:pt>
    <dgm:pt modelId="{987F464A-B4CE-4008-89D8-B0E12302D32B}" type="pres">
      <dgm:prSet presAssocID="{2065FD88-E6AD-497B-AEB0-02B5C2247977}" presName="parTx" presStyleLbl="revTx" presStyleIdx="2" presStyleCnt="6">
        <dgm:presLayoutVars>
          <dgm:chMax val="0"/>
          <dgm:chPref val="0"/>
        </dgm:presLayoutVars>
      </dgm:prSet>
      <dgm:spPr/>
    </dgm:pt>
    <dgm:pt modelId="{3998B1B1-EE3D-414D-A49C-D7BED476CD4E}" type="pres">
      <dgm:prSet presAssocID="{2065FD88-E6AD-497B-AEB0-02B5C2247977}" presName="txSpace" presStyleCnt="0"/>
      <dgm:spPr/>
    </dgm:pt>
    <dgm:pt modelId="{DCE19540-FC77-4A16-8F0A-0234A7843900}" type="pres">
      <dgm:prSet presAssocID="{2065FD88-E6AD-497B-AEB0-02B5C2247977}" presName="desTx" presStyleLbl="revTx" presStyleIdx="3" presStyleCnt="6" custLinFactNeighborX="4560" custLinFactNeighborY="5153">
        <dgm:presLayoutVars/>
      </dgm:prSet>
      <dgm:spPr/>
    </dgm:pt>
    <dgm:pt modelId="{DCAA3259-531A-40AA-BFEB-51BF5CCC6E83}" type="pres">
      <dgm:prSet presAssocID="{E1D807B3-3ED6-46AC-81AF-99EF3E972D14}" presName="sibTrans" presStyleCnt="0"/>
      <dgm:spPr/>
    </dgm:pt>
    <dgm:pt modelId="{DD2E3CA5-7FC7-42C4-8879-2B1F2876131A}" type="pres">
      <dgm:prSet presAssocID="{796FF9EE-5CEC-45DA-B619-6C784B8F6AC2}" presName="compNode" presStyleCnt="0"/>
      <dgm:spPr/>
    </dgm:pt>
    <dgm:pt modelId="{18805C67-9BA6-4F53-9523-20DA8CAD8E35}" type="pres">
      <dgm:prSet presAssocID="{796FF9EE-5CEC-45DA-B619-6C784B8F6A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6EA0094-DBFB-4EE7-9639-7CEB1003DEA1}" type="pres">
      <dgm:prSet presAssocID="{796FF9EE-5CEC-45DA-B619-6C784B8F6AC2}" presName="iconSpace" presStyleCnt="0"/>
      <dgm:spPr/>
    </dgm:pt>
    <dgm:pt modelId="{7FA0BF9B-48CF-4255-8E9F-9277EF48E00D}" type="pres">
      <dgm:prSet presAssocID="{796FF9EE-5CEC-45DA-B619-6C784B8F6AC2}" presName="parTx" presStyleLbl="revTx" presStyleIdx="4" presStyleCnt="6">
        <dgm:presLayoutVars>
          <dgm:chMax val="0"/>
          <dgm:chPref val="0"/>
        </dgm:presLayoutVars>
      </dgm:prSet>
      <dgm:spPr/>
    </dgm:pt>
    <dgm:pt modelId="{28924DC3-9AF7-4FE0-A4C8-FC16DDC79C54}" type="pres">
      <dgm:prSet presAssocID="{796FF9EE-5CEC-45DA-B619-6C784B8F6AC2}" presName="txSpace" presStyleCnt="0"/>
      <dgm:spPr/>
    </dgm:pt>
    <dgm:pt modelId="{512D0A28-E6EF-47D9-9F83-DCDEEAEE71EF}" type="pres">
      <dgm:prSet presAssocID="{796FF9EE-5CEC-45DA-B619-6C784B8F6AC2}" presName="desTx" presStyleLbl="revTx" presStyleIdx="5" presStyleCnt="6" custScaleX="91863" custLinFactNeighborX="7965" custLinFactNeighborY="5890">
        <dgm:presLayoutVars/>
      </dgm:prSet>
      <dgm:spPr/>
    </dgm:pt>
  </dgm:ptLst>
  <dgm:cxnLst>
    <dgm:cxn modelId="{6939C401-AD5B-4868-84E3-07ECA22B914D}" type="presOf" srcId="{F569AF96-B212-4CB3-BC91-2BEC11808C97}" destId="{DCE19540-FC77-4A16-8F0A-0234A7843900}" srcOrd="0" destOrd="0" presId="urn:microsoft.com/office/officeart/2018/5/layout/CenteredIconLabelDescriptionList"/>
    <dgm:cxn modelId="{7DCC2E0A-5FFD-48B8-9B7A-96BE8AC86312}" type="presOf" srcId="{353B8820-6191-46F5-B896-F663EA4B1D9A}" destId="{7A73765C-A6BB-4B08-A34F-85D96B97892F}" srcOrd="0" destOrd="1" presId="urn:microsoft.com/office/officeart/2018/5/layout/CenteredIconLabelDescriptionList"/>
    <dgm:cxn modelId="{4299BC0C-21D6-4005-AA59-F87366AC23D0}" type="presOf" srcId="{2065FD88-E6AD-497B-AEB0-02B5C2247977}" destId="{987F464A-B4CE-4008-89D8-B0E12302D32B}" srcOrd="0" destOrd="0" presId="urn:microsoft.com/office/officeart/2018/5/layout/CenteredIconLabelDescriptionList"/>
    <dgm:cxn modelId="{4B501B11-7D7F-4117-B193-E354F1C88692}" srcId="{2065FD88-E6AD-497B-AEB0-02B5C2247977}" destId="{F569AF96-B212-4CB3-BC91-2BEC11808C97}" srcOrd="0" destOrd="0" parTransId="{F9605021-C6C2-4445-8FC6-08298F36F41F}" sibTransId="{6E7AF1A1-D7CD-406F-9F06-AB8B4EFB5153}"/>
    <dgm:cxn modelId="{27F05016-3B5A-446E-9663-D5F24A65E878}" type="presOf" srcId="{A3F0F98B-8E5B-482F-8A5C-653478EE61A0}" destId="{A1ED91F0-8E31-41C9-AF94-636F641259CA}" srcOrd="0" destOrd="0" presId="urn:microsoft.com/office/officeart/2018/5/layout/CenteredIconLabelDescriptionList"/>
    <dgm:cxn modelId="{1D47001D-EC74-4492-9AF2-1135400BD5D9}" srcId="{A3F0F98B-8E5B-482F-8A5C-653478EE61A0}" destId="{2065FD88-E6AD-497B-AEB0-02B5C2247977}" srcOrd="1" destOrd="0" parTransId="{8C08D840-96FE-4035-9F5B-4D7065DA09B3}" sibTransId="{E1D807B3-3ED6-46AC-81AF-99EF3E972D14}"/>
    <dgm:cxn modelId="{5C0AA33D-6EBF-42A9-BFA2-1DACBF8E8597}" srcId="{06408A11-D6EB-44D4-89D0-EFBFFB46A7EF}" destId="{353B8820-6191-46F5-B896-F663EA4B1D9A}" srcOrd="1" destOrd="0" parTransId="{77B52A6F-6276-4F25-86BA-2B824A98D966}" sibTransId="{870D84C0-6B85-426D-BF42-5290E6BBA049}"/>
    <dgm:cxn modelId="{30FC5369-C8F5-419B-A94A-9450B26E09C4}" srcId="{A3F0F98B-8E5B-482F-8A5C-653478EE61A0}" destId="{796FF9EE-5CEC-45DA-B619-6C784B8F6AC2}" srcOrd="2" destOrd="0" parTransId="{E0706E0A-933A-41DF-A9E2-B44028AF6BBF}" sibTransId="{95A874F8-099F-4C99-89E5-6A4E08D19B36}"/>
    <dgm:cxn modelId="{FF68D249-27D1-4D7B-AA41-3789815D4EB0}" type="presOf" srcId="{796FF9EE-5CEC-45DA-B619-6C784B8F6AC2}" destId="{7FA0BF9B-48CF-4255-8E9F-9277EF48E00D}" srcOrd="0" destOrd="0" presId="urn:microsoft.com/office/officeart/2018/5/layout/CenteredIconLabelDescriptionList"/>
    <dgm:cxn modelId="{5695B69B-E1C2-4D8B-BBE1-0234EDE6AA3B}" srcId="{796FF9EE-5CEC-45DA-B619-6C784B8F6AC2}" destId="{B80FA673-D718-420F-965E-C447CBA47E3E}" srcOrd="0" destOrd="0" parTransId="{D8B31A7B-26A8-4D4D-8FB4-5D754C3F0D5D}" sibTransId="{6106C12E-9DEA-41AC-AEAD-63D1EDBF41E2}"/>
    <dgm:cxn modelId="{CC3C10A1-FCA4-4F6E-B263-186376C86A5A}" type="presOf" srcId="{B80FA673-D718-420F-965E-C447CBA47E3E}" destId="{512D0A28-E6EF-47D9-9F83-DCDEEAEE71EF}" srcOrd="0" destOrd="0" presId="urn:microsoft.com/office/officeart/2018/5/layout/CenteredIconLabelDescriptionList"/>
    <dgm:cxn modelId="{08AA70C9-DD07-409C-AF18-87EABC7A2B80}" type="presOf" srcId="{B69196D8-D7AA-482B-A566-F456DC754833}" destId="{7A73765C-A6BB-4B08-A34F-85D96B97892F}" srcOrd="0" destOrd="0" presId="urn:microsoft.com/office/officeart/2018/5/layout/CenteredIconLabelDescriptionList"/>
    <dgm:cxn modelId="{72B157E4-CDE3-4E07-89D4-5ACA4344B059}" type="presOf" srcId="{06408A11-D6EB-44D4-89D0-EFBFFB46A7EF}" destId="{7C575584-599F-4B83-A4E8-7DE6A434D8BD}" srcOrd="0" destOrd="0" presId="urn:microsoft.com/office/officeart/2018/5/layout/CenteredIconLabelDescriptionList"/>
    <dgm:cxn modelId="{2323D1E7-978E-473E-A447-8677B2857450}" srcId="{06408A11-D6EB-44D4-89D0-EFBFFB46A7EF}" destId="{B69196D8-D7AA-482B-A566-F456DC754833}" srcOrd="0" destOrd="0" parTransId="{FCA7E911-4F51-41E9-B3E6-DCC0F2D82633}" sibTransId="{6215DD20-D028-4730-9030-D1D02C331C4F}"/>
    <dgm:cxn modelId="{0D172DEA-BF14-40D6-9708-EA825F58861A}" srcId="{A3F0F98B-8E5B-482F-8A5C-653478EE61A0}" destId="{06408A11-D6EB-44D4-89D0-EFBFFB46A7EF}" srcOrd="0" destOrd="0" parTransId="{19B87BC9-364C-46A7-BF35-2A3374CFB58B}" sibTransId="{EAD7943E-6847-4525-9EF4-BC4CCFA8BCF7}"/>
    <dgm:cxn modelId="{A3BE93F1-084E-4389-9CD0-130764546B59}" srcId="{06408A11-D6EB-44D4-89D0-EFBFFB46A7EF}" destId="{DE7B167A-9294-4D96-A215-09135936B4E3}" srcOrd="2" destOrd="0" parTransId="{27DEEAC5-8E75-43F4-8C83-9925ADFA8F99}" sibTransId="{132ED622-33B5-4B4B-951F-D906D38DD0D9}"/>
    <dgm:cxn modelId="{B4A806FD-5CCA-46D9-BE38-9115A906D1D1}" type="presOf" srcId="{DE7B167A-9294-4D96-A215-09135936B4E3}" destId="{7A73765C-A6BB-4B08-A34F-85D96B97892F}" srcOrd="0" destOrd="2" presId="urn:microsoft.com/office/officeart/2018/5/layout/CenteredIconLabelDescriptionList"/>
    <dgm:cxn modelId="{6D400CB0-4347-439F-906A-12E53DD32710}" type="presParOf" srcId="{A1ED91F0-8E31-41C9-AF94-636F641259CA}" destId="{7AB9D82B-2129-44E1-A82E-E0FF3C518C69}" srcOrd="0" destOrd="0" presId="urn:microsoft.com/office/officeart/2018/5/layout/CenteredIconLabelDescriptionList"/>
    <dgm:cxn modelId="{A1F62BEB-798F-40FF-86B9-4A0F4FCD9239}" type="presParOf" srcId="{7AB9D82B-2129-44E1-A82E-E0FF3C518C69}" destId="{E31AAE98-9611-48DA-A5CB-79B107E340A1}" srcOrd="0" destOrd="0" presId="urn:microsoft.com/office/officeart/2018/5/layout/CenteredIconLabelDescriptionList"/>
    <dgm:cxn modelId="{EBE83D3D-C9AA-42EB-A270-66F421C8380E}" type="presParOf" srcId="{7AB9D82B-2129-44E1-A82E-E0FF3C518C69}" destId="{E32A7057-2233-4D36-87E1-BBB6DF4F74A0}" srcOrd="1" destOrd="0" presId="urn:microsoft.com/office/officeart/2018/5/layout/CenteredIconLabelDescriptionList"/>
    <dgm:cxn modelId="{DFF850E7-8FA3-4F44-B647-84E9F63607F5}" type="presParOf" srcId="{7AB9D82B-2129-44E1-A82E-E0FF3C518C69}" destId="{7C575584-599F-4B83-A4E8-7DE6A434D8BD}" srcOrd="2" destOrd="0" presId="urn:microsoft.com/office/officeart/2018/5/layout/CenteredIconLabelDescriptionList"/>
    <dgm:cxn modelId="{7B7871DB-AA94-472D-8C19-EEAE6389F722}" type="presParOf" srcId="{7AB9D82B-2129-44E1-A82E-E0FF3C518C69}" destId="{CB684E66-49B8-4615-8317-07214D767B0E}" srcOrd="3" destOrd="0" presId="urn:microsoft.com/office/officeart/2018/5/layout/CenteredIconLabelDescriptionList"/>
    <dgm:cxn modelId="{A9D33CF9-7B62-49C3-B607-E872E013B730}" type="presParOf" srcId="{7AB9D82B-2129-44E1-A82E-E0FF3C518C69}" destId="{7A73765C-A6BB-4B08-A34F-85D96B97892F}" srcOrd="4" destOrd="0" presId="urn:microsoft.com/office/officeart/2018/5/layout/CenteredIconLabelDescriptionList"/>
    <dgm:cxn modelId="{B313D2BB-B59B-4F63-B5CC-7958739A5CBA}" type="presParOf" srcId="{A1ED91F0-8E31-41C9-AF94-636F641259CA}" destId="{20668019-A40B-461C-998A-4A4BB9C5341A}" srcOrd="1" destOrd="0" presId="urn:microsoft.com/office/officeart/2018/5/layout/CenteredIconLabelDescriptionList"/>
    <dgm:cxn modelId="{412E0BF0-2265-41DD-AF36-D63200B1916B}" type="presParOf" srcId="{A1ED91F0-8E31-41C9-AF94-636F641259CA}" destId="{FEA6DDA4-8566-45F7-BBC0-B4F55D2BBA3F}" srcOrd="2" destOrd="0" presId="urn:microsoft.com/office/officeart/2018/5/layout/CenteredIconLabelDescriptionList"/>
    <dgm:cxn modelId="{7E74DA8D-9C9D-449E-90AD-3D4CE729A4DD}" type="presParOf" srcId="{FEA6DDA4-8566-45F7-BBC0-B4F55D2BBA3F}" destId="{C4485887-CEE8-42BA-874E-FDD6DAD49D70}" srcOrd="0" destOrd="0" presId="urn:microsoft.com/office/officeart/2018/5/layout/CenteredIconLabelDescriptionList"/>
    <dgm:cxn modelId="{2F32840C-A810-4DD9-96B3-9C07F333DD6F}" type="presParOf" srcId="{FEA6DDA4-8566-45F7-BBC0-B4F55D2BBA3F}" destId="{949C67FD-75EF-4C32-83AA-177BB45EBCE7}" srcOrd="1" destOrd="0" presId="urn:microsoft.com/office/officeart/2018/5/layout/CenteredIconLabelDescriptionList"/>
    <dgm:cxn modelId="{1F101E71-4A53-4FB1-9FA9-76B141FB07DD}" type="presParOf" srcId="{FEA6DDA4-8566-45F7-BBC0-B4F55D2BBA3F}" destId="{987F464A-B4CE-4008-89D8-B0E12302D32B}" srcOrd="2" destOrd="0" presId="urn:microsoft.com/office/officeart/2018/5/layout/CenteredIconLabelDescriptionList"/>
    <dgm:cxn modelId="{0A349DC8-3975-4428-B137-D1C48107365A}" type="presParOf" srcId="{FEA6DDA4-8566-45F7-BBC0-B4F55D2BBA3F}" destId="{3998B1B1-EE3D-414D-A49C-D7BED476CD4E}" srcOrd="3" destOrd="0" presId="urn:microsoft.com/office/officeart/2018/5/layout/CenteredIconLabelDescriptionList"/>
    <dgm:cxn modelId="{6922CB6C-3858-42C4-B4AB-71C8943F417A}" type="presParOf" srcId="{FEA6DDA4-8566-45F7-BBC0-B4F55D2BBA3F}" destId="{DCE19540-FC77-4A16-8F0A-0234A7843900}" srcOrd="4" destOrd="0" presId="urn:microsoft.com/office/officeart/2018/5/layout/CenteredIconLabelDescriptionList"/>
    <dgm:cxn modelId="{3CD92638-34D1-4D00-AEE3-A8F9578FE993}" type="presParOf" srcId="{A1ED91F0-8E31-41C9-AF94-636F641259CA}" destId="{DCAA3259-531A-40AA-BFEB-51BF5CCC6E83}" srcOrd="3" destOrd="0" presId="urn:microsoft.com/office/officeart/2018/5/layout/CenteredIconLabelDescriptionList"/>
    <dgm:cxn modelId="{AAEEA965-A657-4BB8-9860-560F0B8B22A3}" type="presParOf" srcId="{A1ED91F0-8E31-41C9-AF94-636F641259CA}" destId="{DD2E3CA5-7FC7-42C4-8879-2B1F2876131A}" srcOrd="4" destOrd="0" presId="urn:microsoft.com/office/officeart/2018/5/layout/CenteredIconLabelDescriptionList"/>
    <dgm:cxn modelId="{80FBAD26-69F2-481C-8800-6BB9372B0F53}" type="presParOf" srcId="{DD2E3CA5-7FC7-42C4-8879-2B1F2876131A}" destId="{18805C67-9BA6-4F53-9523-20DA8CAD8E35}" srcOrd="0" destOrd="0" presId="urn:microsoft.com/office/officeart/2018/5/layout/CenteredIconLabelDescriptionList"/>
    <dgm:cxn modelId="{3764DB9D-73B5-4241-A278-719C6EA9DC81}" type="presParOf" srcId="{DD2E3CA5-7FC7-42C4-8879-2B1F2876131A}" destId="{06EA0094-DBFB-4EE7-9639-7CEB1003DEA1}" srcOrd="1" destOrd="0" presId="urn:microsoft.com/office/officeart/2018/5/layout/CenteredIconLabelDescriptionList"/>
    <dgm:cxn modelId="{00041C77-0919-40BF-8992-D1827C15CEF4}" type="presParOf" srcId="{DD2E3CA5-7FC7-42C4-8879-2B1F2876131A}" destId="{7FA0BF9B-48CF-4255-8E9F-9277EF48E00D}" srcOrd="2" destOrd="0" presId="urn:microsoft.com/office/officeart/2018/5/layout/CenteredIconLabelDescriptionList"/>
    <dgm:cxn modelId="{C664A355-4AED-4CA4-96DB-B2D3C3F390C2}" type="presParOf" srcId="{DD2E3CA5-7FC7-42C4-8879-2B1F2876131A}" destId="{28924DC3-9AF7-4FE0-A4C8-FC16DDC79C54}" srcOrd="3" destOrd="0" presId="urn:microsoft.com/office/officeart/2018/5/layout/CenteredIconLabelDescriptionList"/>
    <dgm:cxn modelId="{62AC32CF-54B3-4048-BC66-02525EAD8822}" type="presParOf" srcId="{DD2E3CA5-7FC7-42C4-8879-2B1F2876131A}" destId="{512D0A28-E6EF-47D9-9F83-DCDEEAEE71E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D742EC-18FF-49AA-A88A-9FD6B70AB218}">
      <dsp:nvSpPr>
        <dsp:cNvPr id="0" name=""/>
        <dsp:cNvSpPr/>
      </dsp:nvSpPr>
      <dsp:spPr>
        <a:xfrm>
          <a:off x="0" y="23066"/>
          <a:ext cx="6651253" cy="1704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What were your goals for your learners with respect to Whole Health education?</a:t>
          </a:r>
        </a:p>
      </dsp:txBody>
      <dsp:txXfrm>
        <a:off x="83216" y="106282"/>
        <a:ext cx="6484821" cy="1538258"/>
      </dsp:txXfrm>
    </dsp:sp>
    <dsp:sp modelId="{5BE338AC-FFB1-4D83-A374-834AE2D16832}">
      <dsp:nvSpPr>
        <dsp:cNvPr id="0" name=""/>
        <dsp:cNvSpPr/>
      </dsp:nvSpPr>
      <dsp:spPr>
        <a:xfrm>
          <a:off x="0" y="1817036"/>
          <a:ext cx="6651253" cy="170469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How did you integrate this into your rotations/curricula?</a:t>
          </a:r>
        </a:p>
      </dsp:txBody>
      <dsp:txXfrm>
        <a:off x="83216" y="1900252"/>
        <a:ext cx="6484821" cy="1538258"/>
      </dsp:txXfrm>
    </dsp:sp>
    <dsp:sp modelId="{BCB2DC9A-2A7D-4DB0-9E75-FABA253F6308}">
      <dsp:nvSpPr>
        <dsp:cNvPr id="0" name=""/>
        <dsp:cNvSpPr/>
      </dsp:nvSpPr>
      <dsp:spPr>
        <a:xfrm>
          <a:off x="0" y="3611007"/>
          <a:ext cx="6651253" cy="17046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What resources have been helpful for curricular development?</a:t>
          </a:r>
        </a:p>
      </dsp:txBody>
      <dsp:txXfrm>
        <a:off x="83216" y="3694223"/>
        <a:ext cx="6484821" cy="1538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6C148-18B6-44D7-94FE-10B3EBC02047}">
      <dsp:nvSpPr>
        <dsp:cNvPr id="0" name=""/>
        <dsp:cNvSpPr/>
      </dsp:nvSpPr>
      <dsp:spPr>
        <a:xfrm>
          <a:off x="0" y="9232"/>
          <a:ext cx="6651253" cy="26068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How did you teach asking Mission/Aspiration/Purpose (MAP)?</a:t>
          </a:r>
        </a:p>
      </dsp:txBody>
      <dsp:txXfrm>
        <a:off x="127257" y="136489"/>
        <a:ext cx="6396739" cy="2352355"/>
      </dsp:txXfrm>
    </dsp:sp>
    <dsp:sp modelId="{A1C42A37-9F89-4379-A7D0-9F05EE319E07}">
      <dsp:nvSpPr>
        <dsp:cNvPr id="0" name=""/>
        <dsp:cNvSpPr/>
      </dsp:nvSpPr>
      <dsp:spPr>
        <a:xfrm>
          <a:off x="0" y="2722661"/>
          <a:ext cx="6651253" cy="260686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What were the challenges/considerations for different clinical practices or environments?</a:t>
          </a:r>
        </a:p>
      </dsp:txBody>
      <dsp:txXfrm>
        <a:off x="127257" y="2849918"/>
        <a:ext cx="6396739" cy="23523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030FF-F264-4506-B7EA-4ADB18E7700D}">
      <dsp:nvSpPr>
        <dsp:cNvPr id="0" name=""/>
        <dsp:cNvSpPr/>
      </dsp:nvSpPr>
      <dsp:spPr>
        <a:xfrm>
          <a:off x="0" y="637902"/>
          <a:ext cx="6651253" cy="19796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What are some of the challenges you faced incorporating Whole Health at your institution?  </a:t>
          </a:r>
        </a:p>
      </dsp:txBody>
      <dsp:txXfrm>
        <a:off x="96638" y="734540"/>
        <a:ext cx="6457977" cy="1786364"/>
      </dsp:txXfrm>
    </dsp:sp>
    <dsp:sp modelId="{E4161AEA-A796-4C26-8131-E1F73E53B551}">
      <dsp:nvSpPr>
        <dsp:cNvPr id="0" name=""/>
        <dsp:cNvSpPr/>
      </dsp:nvSpPr>
      <dsp:spPr>
        <a:xfrm>
          <a:off x="0" y="2721222"/>
          <a:ext cx="6651253" cy="19796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How did you overcome these?</a:t>
          </a:r>
        </a:p>
      </dsp:txBody>
      <dsp:txXfrm>
        <a:off x="96638" y="2817860"/>
        <a:ext cx="6457977" cy="17863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AAE98-9611-48DA-A5CB-79B107E340A1}">
      <dsp:nvSpPr>
        <dsp:cNvPr id="0" name=""/>
        <dsp:cNvSpPr/>
      </dsp:nvSpPr>
      <dsp:spPr>
        <a:xfrm>
          <a:off x="1020487" y="83526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75584-599F-4B83-A4E8-7DE6A434D8BD}">
      <dsp:nvSpPr>
        <dsp:cNvPr id="0" name=""/>
        <dsp:cNvSpPr/>
      </dsp:nvSpPr>
      <dsp:spPr>
        <a:xfrm>
          <a:off x="393" y="1362013"/>
          <a:ext cx="3138750" cy="66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What were your top lessons learned?</a:t>
          </a:r>
        </a:p>
      </dsp:txBody>
      <dsp:txXfrm>
        <a:off x="393" y="1362013"/>
        <a:ext cx="3138750" cy="662080"/>
      </dsp:txXfrm>
    </dsp:sp>
    <dsp:sp modelId="{7A73765C-A6BB-4B08-A34F-85D96B97892F}">
      <dsp:nvSpPr>
        <dsp:cNvPr id="0" name=""/>
        <dsp:cNvSpPr/>
      </dsp:nvSpPr>
      <dsp:spPr>
        <a:xfrm>
          <a:off x="207143" y="2191306"/>
          <a:ext cx="3138750" cy="2160031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>
              <a:solidFill>
                <a:schemeClr val="accent1">
                  <a:lumMod val="75000"/>
                </a:schemeClr>
              </a:solidFill>
            </a:rPr>
            <a:t>Consider starting electives and building rotations including justifying the educational value before expansions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/>
            <a:t>Emphasize the benefit to long-term medical practices in various settings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600" kern="1200">
              <a:solidFill>
                <a:schemeClr val="accent1">
                  <a:lumMod val="75000"/>
                </a:schemeClr>
              </a:solidFill>
            </a:rPr>
            <a:t>Specify content for each type of learner</a:t>
          </a:r>
        </a:p>
      </dsp:txBody>
      <dsp:txXfrm>
        <a:off x="207143" y="2191306"/>
        <a:ext cx="3138750" cy="2160031"/>
      </dsp:txXfrm>
    </dsp:sp>
    <dsp:sp modelId="{C4485887-CEE8-42BA-874E-FDD6DAD49D70}">
      <dsp:nvSpPr>
        <dsp:cNvPr id="0" name=""/>
        <dsp:cNvSpPr/>
      </dsp:nvSpPr>
      <dsp:spPr>
        <a:xfrm>
          <a:off x="4708518" y="83526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F464A-B4CE-4008-89D8-B0E12302D32B}">
      <dsp:nvSpPr>
        <dsp:cNvPr id="0" name=""/>
        <dsp:cNvSpPr/>
      </dsp:nvSpPr>
      <dsp:spPr>
        <a:xfrm>
          <a:off x="3688425" y="1362013"/>
          <a:ext cx="3138750" cy="66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What advice do you have for others trying to teach Whole Health to their trainees?</a:t>
          </a:r>
        </a:p>
      </dsp:txBody>
      <dsp:txXfrm>
        <a:off x="3688425" y="1362013"/>
        <a:ext cx="3138750" cy="662080"/>
      </dsp:txXfrm>
    </dsp:sp>
    <dsp:sp modelId="{DCE19540-FC77-4A16-8F0A-0234A7843900}">
      <dsp:nvSpPr>
        <dsp:cNvPr id="0" name=""/>
        <dsp:cNvSpPr/>
      </dsp:nvSpPr>
      <dsp:spPr>
        <a:xfrm>
          <a:off x="3831552" y="2191306"/>
          <a:ext cx="3138750" cy="2160031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1">
                  <a:lumMod val="75000"/>
                </a:schemeClr>
              </a:solidFill>
            </a:rPr>
            <a:t>Consider your circle of influence and relationships/partnerships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Find like-minded allies and additional champions</a:t>
          </a:r>
        </a:p>
      </dsp:txBody>
      <dsp:txXfrm>
        <a:off x="3831552" y="2191306"/>
        <a:ext cx="3138750" cy="2160031"/>
      </dsp:txXfrm>
    </dsp:sp>
    <dsp:sp modelId="{18805C67-9BA6-4F53-9523-20DA8CAD8E35}">
      <dsp:nvSpPr>
        <dsp:cNvPr id="0" name=""/>
        <dsp:cNvSpPr/>
      </dsp:nvSpPr>
      <dsp:spPr>
        <a:xfrm>
          <a:off x="8396550" y="83526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A0BF9B-48CF-4255-8E9F-9277EF48E00D}">
      <dsp:nvSpPr>
        <dsp:cNvPr id="0" name=""/>
        <dsp:cNvSpPr/>
      </dsp:nvSpPr>
      <dsp:spPr>
        <a:xfrm>
          <a:off x="7376456" y="1362013"/>
          <a:ext cx="3138750" cy="662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What do you see as additional needs or opportunities in trainee education as relates to Whole health?</a:t>
          </a:r>
        </a:p>
      </dsp:txBody>
      <dsp:txXfrm>
        <a:off x="7376456" y="1362013"/>
        <a:ext cx="3138750" cy="662080"/>
      </dsp:txXfrm>
    </dsp:sp>
    <dsp:sp modelId="{512D0A28-E6EF-47D9-9F83-DCDEEAEE71EF}">
      <dsp:nvSpPr>
        <dsp:cNvPr id="0" name=""/>
        <dsp:cNvSpPr/>
      </dsp:nvSpPr>
      <dsp:spPr>
        <a:xfrm>
          <a:off x="7723424" y="2191306"/>
          <a:ext cx="2648731" cy="2160031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1">
                  <a:lumMod val="75000"/>
                </a:schemeClr>
              </a:solidFill>
            </a:rPr>
            <a:t>Reach out to additional training programs across various subspecialties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Reinforcement over time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accent1">
                  <a:lumMod val="75000"/>
                </a:schemeClr>
              </a:solidFill>
            </a:rPr>
            <a:t>Evaluation</a:t>
          </a:r>
        </a:p>
      </dsp:txBody>
      <dsp:txXfrm>
        <a:off x="7723424" y="2191306"/>
        <a:ext cx="2648731" cy="2160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8D7E4-F9D0-45E8-AA10-E5E462361EC5}" type="datetimeFigureOut"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A85AD-8230-4462-87F9-521CDC44F1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25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en-US"/>
              <a:t>Agenda-setting workshops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en-US"/>
              <a:t>Narrative medicine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en-US">
                <a:ea typeface="Calibri"/>
                <a:cs typeface="Calibri"/>
              </a:rPr>
              <a:t>Trauma-informed care 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buChar char="•"/>
            </a:pPr>
            <a:r>
              <a:rPr lang="en-US">
                <a:ea typeface="Calibri"/>
                <a:cs typeface="Calibri"/>
              </a:rPr>
              <a:t>Goals of care conversations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A85AD-8230-4462-87F9-521CDC44F1D6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70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A85AD-8230-4462-87F9-521CDC44F1D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23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7D68-6BC0-D083-CB0A-AE67F4BCA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CA0E3C-7E5B-34A3-518D-1C8E79316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011E7-EA02-4560-24D0-B5FFD3CC5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198E9-81B1-90A8-606A-F027FB69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CA6E2-0B6F-2C4E-ACB1-D0E37D50A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85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8284-FC54-6B09-4F19-03E7F47F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7AABE-8B89-CF18-5A5B-80CA92A86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288BE-AA20-A415-89E4-2BD070993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66043-1FB2-7333-0DDD-2DC354024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A8E2B-A1B4-C79B-5A01-7DE7CE80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6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1070E8-4A31-A75B-6CCB-7AC5AD8A3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73013-6563-D7E5-6096-6E7903DB3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E347E-8605-99FF-6E82-112DBF8A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939BA-2F14-5667-36AF-2F25C602B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57C7F-6A84-B68A-1200-0039D551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57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BBCD2B0-B0A3-3B48-B67D-2C68BA607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2674AE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3200" i="1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645983C-93FD-F24A-9A76-D1917DFB8E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421467"/>
            <a:ext cx="12192000" cy="20150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320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54D5E2-4A94-DE45-B138-511A214EE2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8521" y="2768695"/>
            <a:ext cx="8794959" cy="121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8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597E0D65-BFDF-4F4E-AA93-F57EBE7E95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7183"/>
            <a:ext cx="12192000" cy="6061645"/>
          </a:xfrm>
          <a:prstGeom prst="rect">
            <a:avLst/>
          </a:prstGeom>
          <a:solidFill>
            <a:srgbClr val="2674AE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cs typeface="+mn-cs"/>
            </a:endParaRP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04571"/>
            <a:ext cx="10363200" cy="1143000"/>
          </a:xfrm>
          <a:prstGeom prst="rect">
            <a:avLst/>
          </a:prstGeom>
        </p:spPr>
        <p:txBody>
          <a:bodyPr lIns="91440" tIns="45720" rIns="91440" bIns="45720" anchor="ctr"/>
          <a:lstStyle>
            <a:lvl1pPr marL="0" indent="0">
              <a:tabLst>
                <a:tab pos="831830" algn="l"/>
              </a:tabLst>
              <a:defRPr sz="4800" baseline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C1CC3363-A105-1A40-9A3B-B9F690DD11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36BA2-72B9-934B-A722-83A47D40B4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749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C0B7E-4626-614A-99D7-29B1AC54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836542-B3A8-684F-81C6-1B4D63FCDA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B757F-C14A-B741-B454-7B185A1C2E7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7EE037D-91F8-164B-A68B-CA5A8A91F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418" y="1600200"/>
            <a:ext cx="10358967" cy="4356099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7460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>
            <a:extLst>
              <a:ext uri="{FF2B5EF4-FFF2-40B4-BE49-F238E27FC236}">
                <a16:creationId xmlns:a16="http://schemas.microsoft.com/office/drawing/2014/main" id="{58FCE926-18AC-7D40-BD31-778A9E6CBDEA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089651" y="1695880"/>
            <a:ext cx="0" cy="4133419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n>
                <a:solidFill>
                  <a:schemeClr val="bg2"/>
                </a:solidFill>
              </a:ln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03111" y="1600201"/>
            <a:ext cx="5053189" cy="4356100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276623" y="1600201"/>
            <a:ext cx="5053189" cy="4356100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7F118FF-09A0-5045-8039-32DF652B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8827A621-76DE-ED4A-A479-E7B00BF5D55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C72463C-1CE9-A941-8892-375C46176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419" y="225426"/>
            <a:ext cx="10392835" cy="913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080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56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903113" y="1600201"/>
            <a:ext cx="5040489" cy="43561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484F98C5-1EAC-F142-8850-2BE261E3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/>
            </a:lvl1pPr>
          </a:lstStyle>
          <a:p>
            <a:fld id="{C7A38E5C-EECB-B84D-80F6-5463B0CBA8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A3C6577-972C-C748-9A9D-FBB17484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419" y="225426"/>
            <a:ext cx="10392835" cy="913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CBC1051-4AEF-CD41-BD0E-85F48EAF035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228772" y="1600201"/>
            <a:ext cx="5093280" cy="4356100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2E34B9BF-FE50-2248-8DA1-0ACFF143ECAF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6089651" y="1695880"/>
            <a:ext cx="0" cy="4133419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sz="2400">
              <a:ln>
                <a:solidFill>
                  <a:schemeClr val="bg2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79558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091518" y="1"/>
            <a:ext cx="6100484" cy="607383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580F79D-3A30-9E4B-AC3F-C604690A5D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351A8-0546-1C43-9C42-0838D74ABB9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3B2DB51-C66D-6648-AE47-16C9A7779D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8420" y="225426"/>
            <a:ext cx="5077881" cy="913092"/>
          </a:xfrm>
        </p:spPr>
        <p:txBody>
          <a:bodyPr/>
          <a:lstStyle>
            <a:lvl1pPr>
              <a:lnSpc>
                <a:spcPct val="90000"/>
              </a:lnSpc>
              <a:defRPr sz="2933" baseline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7E9A79-4EF2-FE4C-AD2A-5AA01B3E4FC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03111" y="1600201"/>
            <a:ext cx="5053189" cy="4356100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3694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" y="-1"/>
            <a:ext cx="6100484" cy="607383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718264B-E894-FD4B-9A29-80F4C8E96E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D94FA-48A1-344C-A9EE-808DEC5643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7BCD321-8A41-9041-85C9-62EDEC75A3B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389511" y="1600201"/>
            <a:ext cx="5053189" cy="4356100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14B3F9E-01C9-3D4E-8140-315E6F1A0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64820" y="225426"/>
            <a:ext cx="5077881" cy="913092"/>
          </a:xfrm>
        </p:spPr>
        <p:txBody>
          <a:bodyPr/>
          <a:lstStyle>
            <a:lvl1pPr>
              <a:lnSpc>
                <a:spcPct val="90000"/>
              </a:lnSpc>
              <a:defRPr sz="2933" baseline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6606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ns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098691" y="1757251"/>
            <a:ext cx="5178909" cy="379190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7C9D9B1-AD2F-3A48-8E78-86CCEB8C6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164C84-4EBB-174B-B7A6-F8BF343BC3D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6BA6F2-DFB8-2946-9794-3DFCC1B64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419" y="225426"/>
            <a:ext cx="10392835" cy="913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9B3F134-C582-5C47-81CD-2C86606922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03111" y="1600201"/>
            <a:ext cx="5053189" cy="4356100"/>
          </a:xfrm>
        </p:spPr>
        <p:txBody>
          <a:bodyPr/>
          <a:lstStyle>
            <a:lvl1pPr>
              <a:defRPr sz="2667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395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C7DE-D9B6-E8AD-2DCE-E2B1B492F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1FFFF-6A6E-152D-41CC-DF49AE3F7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C0A17-94BF-7493-4E03-72FA2914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E721-2003-AA36-FC05-1F48A8F1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8E876-C349-4627-326D-09BB55C9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48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376844"/>
            <a:ext cx="12192000" cy="5696989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A172B8F-BAA8-3742-96E2-905C1AB235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7547A-44E5-2742-A218-597A939081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334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286" y="5612155"/>
            <a:ext cx="10358967" cy="342900"/>
          </a:xfrm>
          <a:prstGeom prst="rect">
            <a:avLst/>
          </a:prstGeom>
        </p:spPr>
        <p:txBody>
          <a:bodyPr/>
          <a:lstStyle>
            <a:lvl1pPr algn="r">
              <a:defRPr sz="2133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376844"/>
            <a:ext cx="12192000" cy="512064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36EF39E-53EC-9D4C-8CF5-4E0F074CA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62AB2-5FA0-314A-BC43-59CD607A6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31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D4305BDC-3002-EB44-84E7-BE4B7228E0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FF898-57C7-8D44-802E-EEEB9DBFAEB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A70146B-00DF-5145-9D76-4E70E8014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419" y="225426"/>
            <a:ext cx="10392835" cy="9130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79622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BBCD2B0-B0A3-3B48-B67D-2C68BA607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2674AE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3200" i="1"/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645983C-93FD-F24A-9A76-D1917DFB8E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421467"/>
            <a:ext cx="12192000" cy="20150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3200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54D5E2-4A94-DE45-B138-511A214EE2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98521" y="2768695"/>
            <a:ext cx="8794959" cy="121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96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024A8-4E41-CBDA-260F-B90BD650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03336-5B6C-D077-9AED-B0571D156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DDC22-3FF2-6F79-5175-3951A010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C422D-BEFB-7C33-1221-BC681F464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2980-86AF-A11F-F5A2-7663605D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37DF7-2F2F-106B-8A16-55B5042E5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9D35C-2456-200A-0B22-5F7C3A8CB7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13025-9664-75C2-40D9-D255C8697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BE52C-F1EF-F15E-8DCB-D8EA6082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5D1EF-793B-ABA7-2DCF-5949FF06F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113B6-A733-9CA8-37BC-D06CC04C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B76D2-8BEC-BCF5-412F-7F7BEAD6F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38C85-CF4D-5DBA-7F75-FB4CD98245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97169-E339-5640-D460-CEAEF1C2E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386639-CD7C-55EF-AE48-7646FCF9A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24D4E4-D01A-468E-6E7A-016331E9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B211D1-F077-FEDE-0AA4-3F3BF4E80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B24AA9-61CA-2B7B-2034-C6DC9906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CFBACB-9B0A-5EA8-51F3-CB2C706A0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2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6D1CB-A089-B369-8285-0F97945F1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812BD4-1096-2EFB-8EC4-36B94AA4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E9FBB-5490-030A-A7B9-410A0E2CA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6EC6C1-C25D-196B-50A1-534B3EF61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9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56BA3-8CFB-EEFB-90EB-68651D82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02841-6BD2-D028-A11B-5ACDD6BA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EC12C-C9F4-6AC8-2BD6-61CACF8E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4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33518-6A39-5167-80F9-719830DE8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55130-4C9C-DBC0-7A5A-3DCA5C963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B0B547-A36E-0D06-58B4-E9301C687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1DD1D-36A7-1154-F2D2-CCA8EC8A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ACEA3-B92F-2975-B09D-867FBC1FC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E65C66-72AD-5D7B-39CB-743AC116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7825-C918-4F39-F36A-5C7B5C91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83206-B712-E0DA-E711-48505B7B26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A38A68-0B27-61C5-7A5B-FA8D52F7B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BCAD0-D672-CCED-D8BC-3259A543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3E2B7-91BC-9AD4-2F4F-AA700D7F9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87456-825B-B8D9-8CD0-011D675B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9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8A8893-CB69-6B2D-D1D8-5CFE889BC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7E220-1F2B-A1BD-0DFA-FC2FF5327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09AAD-B2C9-2372-881E-6467E2FA6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1B664-322A-4DF6-8DAA-64670516C92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517D5-452E-B666-0319-CE51D94F7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04342-986B-B94B-1E8C-0C544CF2B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F886B-B661-48F0-AB71-7565CB41E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>
            <a:extLst>
              <a:ext uri="{FF2B5EF4-FFF2-40B4-BE49-F238E27FC236}">
                <a16:creationId xmlns:a16="http://schemas.microsoft.com/office/drawing/2014/main" id="{87F25ACB-BF68-754B-BC7C-EF26E79EA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8418" y="1600200"/>
            <a:ext cx="10358967" cy="4356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12A6B38-02E0-034C-8A80-48B4B326F5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596967" y="6551084"/>
            <a:ext cx="2438400" cy="29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333" baseline="0"/>
            </a:lvl1pPr>
          </a:lstStyle>
          <a:p>
            <a:fld id="{651B757F-C14A-B741-B454-7B185A1C2E7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763268D3-9AD6-B444-8968-84936FADB1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072291"/>
            <a:ext cx="12192000" cy="5926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sz="2400"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DB1A346-1094-EE4E-B594-1E3E11D8A2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1371600"/>
          </a:xfrm>
          <a:prstGeom prst="rect">
            <a:avLst/>
          </a:prstGeom>
          <a:solidFill>
            <a:srgbClr val="2774AE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>
              <a:cs typeface="+mn-cs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F6F2A9C-495F-0948-9280-F79A64D57F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8419" y="225426"/>
            <a:ext cx="10392835" cy="913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F2C85B7-B748-C243-AFC2-2DDE53BCA4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78418" y="6247550"/>
            <a:ext cx="3529460" cy="488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15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i="0" baseline="0">
          <a:solidFill>
            <a:schemeClr val="bg1"/>
          </a:solidFill>
          <a:latin typeface="Arial" panose="020B0604020202020204" pitchFamily="34" charset="0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Times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Times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Times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Times" charset="0"/>
          <a:ea typeface="ＭＳ Ｐゴシック" charset="0"/>
          <a:cs typeface="ＭＳ Ｐゴシック" charset="0"/>
        </a:defRPr>
      </a:lvl5pPr>
      <a:lvl6pPr marL="609585" algn="l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ea typeface="ＭＳ Ｐゴシック" charset="0"/>
        </a:defRPr>
      </a:lvl6pPr>
      <a:lvl7pPr marL="1219170" algn="l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ea typeface="ＭＳ Ｐゴシック" charset="0"/>
        </a:defRPr>
      </a:lvl7pPr>
      <a:lvl8pPr marL="1828754" algn="l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ea typeface="ＭＳ Ｐゴシック" charset="0"/>
        </a:defRPr>
      </a:lvl8pPr>
      <a:lvl9pPr marL="2438339" algn="l" rtl="0" fontAlgn="base">
        <a:spcBef>
          <a:spcPct val="0"/>
        </a:spcBef>
        <a:spcAft>
          <a:spcPct val="0"/>
        </a:spcAft>
        <a:defRPr sz="4267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234945" indent="-234945" algn="l" rtl="0" eaLnBrk="0" fontAlgn="base" hangingPunct="0">
        <a:lnSpc>
          <a:spcPts val="3733"/>
        </a:lnSpc>
        <a:spcBef>
          <a:spcPct val="0"/>
        </a:spcBef>
        <a:spcAft>
          <a:spcPct val="30000"/>
        </a:spcAft>
        <a:buChar char="•"/>
        <a:defRPr sz="3200" baseline="0">
          <a:solidFill>
            <a:srgbClr val="2774AE"/>
          </a:solidFill>
          <a:latin typeface="+mn-lt"/>
          <a:ea typeface="+mn-ea"/>
          <a:cs typeface="ＭＳ Ｐゴシック" charset="0"/>
        </a:defRPr>
      </a:lvl1pPr>
      <a:lvl2pPr marL="685783" indent="-152396" algn="l" rtl="0" eaLnBrk="0" fontAlgn="base" hangingPunct="0">
        <a:lnSpc>
          <a:spcPts val="2933"/>
        </a:lnSpc>
        <a:spcBef>
          <a:spcPct val="10000"/>
        </a:spcBef>
        <a:spcAft>
          <a:spcPct val="30000"/>
        </a:spcAft>
        <a:buSzPct val="80000"/>
        <a:buChar char="•"/>
        <a:defRPr sz="2667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0855" indent="-156629" algn="l" rtl="0" eaLnBrk="0" fontAlgn="base" hangingPunct="0">
        <a:lnSpc>
          <a:spcPts val="2667"/>
        </a:lnSpc>
        <a:spcBef>
          <a:spcPct val="10000"/>
        </a:spcBef>
        <a:spcAft>
          <a:spcPct val="30000"/>
        </a:spcAft>
        <a:buSzPct val="80000"/>
        <a:buChar char="•"/>
        <a:defRPr>
          <a:solidFill>
            <a:schemeClr val="accent2"/>
          </a:solidFill>
          <a:latin typeface="+mn-lt"/>
          <a:ea typeface="+mn-ea"/>
          <a:cs typeface="ＭＳ Ｐゴシック" charset="0"/>
        </a:defRPr>
      </a:lvl3pPr>
      <a:lvl4pPr marL="1600160" indent="-152396" algn="l" rtl="0" eaLnBrk="0" fontAlgn="base" hangingPunct="0">
        <a:lnSpc>
          <a:spcPts val="2400"/>
        </a:lnSpc>
        <a:spcBef>
          <a:spcPct val="10000"/>
        </a:spcBef>
        <a:spcAft>
          <a:spcPct val="30000"/>
        </a:spcAft>
        <a:buSzPct val="80000"/>
        <a:buChar char="•"/>
        <a:defRPr sz="2133">
          <a:solidFill>
            <a:schemeClr val="accent2"/>
          </a:solidFill>
          <a:latin typeface="+mn-lt"/>
          <a:ea typeface="+mn-ea"/>
          <a:cs typeface="ＭＳ Ｐゴシック" charset="0"/>
        </a:defRPr>
      </a:lvl4pPr>
      <a:lvl5pPr marL="2057349" indent="-152396" algn="l" rtl="0" eaLnBrk="0" fontAlgn="base" hangingPunct="0">
        <a:lnSpc>
          <a:spcPts val="2133"/>
        </a:lnSpc>
        <a:spcBef>
          <a:spcPct val="10000"/>
        </a:spcBef>
        <a:spcAft>
          <a:spcPct val="30000"/>
        </a:spcAft>
        <a:buSzPct val="80000"/>
        <a:buChar char="•"/>
        <a:defRPr sz="1867">
          <a:solidFill>
            <a:schemeClr val="accent2"/>
          </a:solidFill>
          <a:latin typeface="+mn-lt"/>
          <a:ea typeface="+mn-ea"/>
          <a:cs typeface="ＭＳ Ｐゴシック" charset="0"/>
        </a:defRPr>
      </a:lvl5pPr>
      <a:lvl6pPr marL="2666933" indent="-152396" algn="l" rtl="0" fontAlgn="base">
        <a:lnSpc>
          <a:spcPts val="2133"/>
        </a:lnSpc>
        <a:spcBef>
          <a:spcPct val="10000"/>
        </a:spcBef>
        <a:spcAft>
          <a:spcPct val="30000"/>
        </a:spcAft>
        <a:buSzPct val="80000"/>
        <a:buChar char="•"/>
        <a:defRPr sz="1867">
          <a:solidFill>
            <a:schemeClr val="accent2"/>
          </a:solidFill>
          <a:latin typeface="+mn-lt"/>
          <a:ea typeface="+mn-ea"/>
        </a:defRPr>
      </a:lvl6pPr>
      <a:lvl7pPr marL="3276518" indent="-152396" algn="l" rtl="0" fontAlgn="base">
        <a:lnSpc>
          <a:spcPts val="2133"/>
        </a:lnSpc>
        <a:spcBef>
          <a:spcPct val="10000"/>
        </a:spcBef>
        <a:spcAft>
          <a:spcPct val="30000"/>
        </a:spcAft>
        <a:buSzPct val="80000"/>
        <a:buChar char="•"/>
        <a:defRPr sz="1867">
          <a:solidFill>
            <a:schemeClr val="accent2"/>
          </a:solidFill>
          <a:latin typeface="+mn-lt"/>
          <a:ea typeface="+mn-ea"/>
        </a:defRPr>
      </a:lvl7pPr>
      <a:lvl8pPr marL="3886103" indent="-152396" algn="l" rtl="0" fontAlgn="base">
        <a:lnSpc>
          <a:spcPts val="2133"/>
        </a:lnSpc>
        <a:spcBef>
          <a:spcPct val="10000"/>
        </a:spcBef>
        <a:spcAft>
          <a:spcPct val="30000"/>
        </a:spcAft>
        <a:buSzPct val="80000"/>
        <a:buChar char="•"/>
        <a:defRPr sz="1867">
          <a:solidFill>
            <a:schemeClr val="accent2"/>
          </a:solidFill>
          <a:latin typeface="+mn-lt"/>
          <a:ea typeface="+mn-ea"/>
        </a:defRPr>
      </a:lvl8pPr>
      <a:lvl9pPr marL="4495688" indent="-152396" algn="l" rtl="0" fontAlgn="base">
        <a:lnSpc>
          <a:spcPts val="2133"/>
        </a:lnSpc>
        <a:spcBef>
          <a:spcPct val="10000"/>
        </a:spcBef>
        <a:spcAft>
          <a:spcPct val="30000"/>
        </a:spcAft>
        <a:buSzPct val="80000"/>
        <a:buChar char="•"/>
        <a:defRPr sz="1867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6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a.gov/WHOLEHEALTH/veteran-handouts/index.asp" TargetMode="External"/><Relationship Id="rId3" Type="http://schemas.openxmlformats.org/officeDocument/2006/relationships/hyperlink" Target="mailto:theresa.liao@va.gov" TargetMode="External"/><Relationship Id="rId7" Type="http://schemas.openxmlformats.org/officeDocument/2006/relationships/hyperlink" Target="https://www.va.gov/WHOLEHEALTH/" TargetMode="External"/><Relationship Id="rId2" Type="http://schemas.openxmlformats.org/officeDocument/2006/relationships/hyperlink" Target="mailto:ronovan.ottenbacher@va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ephanie.brown-johnson@va.gov" TargetMode="External"/><Relationship Id="rId5" Type="http://schemas.openxmlformats.org/officeDocument/2006/relationships/hyperlink" Target="mailto:rmullur@mednet.ucla.edu" TargetMode="External"/><Relationship Id="rId4" Type="http://schemas.openxmlformats.org/officeDocument/2006/relationships/hyperlink" Target="mailto:rashmi.mullur@va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A31B5C-0452-E531-862D-B357BCC7C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990" y="1450655"/>
            <a:ext cx="4954459" cy="39470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Leveraging the Academic/VA Partnership: Bringing Whole Health to </a:t>
            </a:r>
            <a:br>
              <a:rPr lang="en-US"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Medical Trainees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1E2B28F1-F656-453B-C1CD-1F30DD5B5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1108061"/>
            <a:ext cx="5008901" cy="45719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b="1">
                <a:solidFill>
                  <a:schemeClr val="bg1"/>
                </a:solidFill>
                <a:effectLst/>
              </a:rPr>
              <a:t>Ronovan Ottenbacher MD</a:t>
            </a:r>
            <a:r>
              <a:rPr lang="en-US" sz="2000">
                <a:solidFill>
                  <a:schemeClr val="bg1"/>
                </a:solidFill>
                <a:effectLst/>
              </a:rPr>
              <a:t>, Fargo VA, University of North Dakota School of Medicine</a:t>
            </a:r>
          </a:p>
          <a:p>
            <a:pPr algn="l"/>
            <a:r>
              <a:rPr lang="en-US" sz="2000" b="1">
                <a:solidFill>
                  <a:schemeClr val="bg1"/>
                </a:solidFill>
              </a:rPr>
              <a:t>Theresa Liao MD</a:t>
            </a:r>
            <a:r>
              <a:rPr lang="en-US" sz="2000">
                <a:solidFill>
                  <a:schemeClr val="bg1"/>
                </a:solidFill>
              </a:rPr>
              <a:t>, Portland VA, Oregon Health &amp; Science University</a:t>
            </a:r>
          </a:p>
          <a:p>
            <a:pPr algn="l"/>
            <a:r>
              <a:rPr lang="en-US" sz="2000" b="1">
                <a:solidFill>
                  <a:schemeClr val="bg1"/>
                </a:solidFill>
              </a:rPr>
              <a:t>Rashmi Mullur MD</a:t>
            </a:r>
            <a:r>
              <a:rPr lang="en-US" sz="2000">
                <a:solidFill>
                  <a:schemeClr val="bg1"/>
                </a:solidFill>
              </a:rPr>
              <a:t>, Greater Los Angeles VAHCS, University of California, Los Angeles</a:t>
            </a:r>
          </a:p>
          <a:p>
            <a:pPr algn="l"/>
            <a:r>
              <a:rPr lang="en-US" sz="2000" b="1">
                <a:solidFill>
                  <a:schemeClr val="bg1"/>
                </a:solidFill>
              </a:rPr>
              <a:t>Stephanie Brown-Johnson MD</a:t>
            </a:r>
            <a:r>
              <a:rPr lang="en-US" sz="2000">
                <a:solidFill>
                  <a:schemeClr val="bg1"/>
                </a:solidFill>
              </a:rPr>
              <a:t>, Atlanta VA, Emory University Woodruff Health Sciences Center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</a:endParaRPr>
          </a:p>
          <a:p>
            <a:pPr algn="l"/>
            <a:r>
              <a:rPr lang="en-US" sz="2000">
                <a:solidFill>
                  <a:schemeClr val="bg1"/>
                </a:solidFill>
              </a:rPr>
              <a:t>ICIMH March 2025</a:t>
            </a:r>
          </a:p>
        </p:txBody>
      </p:sp>
    </p:spTree>
    <p:extLst>
      <p:ext uri="{BB962C8B-B14F-4D97-AF65-F5344CB8AC3E}">
        <p14:creationId xmlns:p14="http://schemas.microsoft.com/office/powerpoint/2010/main" val="3618789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B96E1-F57A-88C5-B99C-C45C48253D9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Panel Discussion- Key Take-Aways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758B8EDC-7FB1-6DD9-CB04-6AAB4E1C1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96037"/>
              </p:ext>
            </p:extLst>
          </p:nvPr>
        </p:nvGraphicFramePr>
        <p:xfrm>
          <a:off x="838200" y="179329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338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A438F-6F5E-4754-0DC0-D8D2DB65F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Contact Information and Resources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2422D-FD71-8FD0-A68B-4156E3001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25175" cy="455577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>
                <a:ea typeface="Calibri"/>
                <a:cs typeface="Calibri"/>
              </a:rPr>
              <a:t>Dr. </a:t>
            </a:r>
            <a:r>
              <a:rPr lang="en-US" err="1">
                <a:ea typeface="Calibri"/>
                <a:cs typeface="Calibri"/>
              </a:rPr>
              <a:t>Ronovan</a:t>
            </a:r>
            <a:r>
              <a:rPr lang="en-US">
                <a:ea typeface="Calibri"/>
                <a:cs typeface="Calibri"/>
              </a:rPr>
              <a:t> Ottenbacher</a:t>
            </a:r>
          </a:p>
          <a:p>
            <a:pPr lvl="1"/>
            <a:r>
              <a:rPr lang="en-US" sz="2800">
                <a:ea typeface="Calibri"/>
                <a:cs typeface="Calibri"/>
              </a:rPr>
              <a:t>Fargo VA – </a:t>
            </a:r>
            <a:r>
              <a:rPr lang="en-US" sz="2800">
                <a:ea typeface="Calibri"/>
                <a:cs typeface="Calibri"/>
                <a:hlinkClick r:id="rId2"/>
              </a:rPr>
              <a:t>ronovan.ottenbacher@va.gov</a:t>
            </a:r>
            <a:r>
              <a:rPr lang="en-US" sz="2800">
                <a:ea typeface="Calibri"/>
                <a:cs typeface="Calibri"/>
              </a:rPr>
              <a:t> </a:t>
            </a:r>
          </a:p>
          <a:p>
            <a:r>
              <a:rPr lang="en-US">
                <a:ea typeface="Calibri"/>
                <a:cs typeface="Calibri"/>
              </a:rPr>
              <a:t>Dr. Theresa Liao</a:t>
            </a:r>
          </a:p>
          <a:p>
            <a:pPr lvl="1"/>
            <a:r>
              <a:rPr lang="en-US" sz="2800">
                <a:ea typeface="Calibri"/>
                <a:cs typeface="Calibri"/>
              </a:rPr>
              <a:t>Portland VA – </a:t>
            </a:r>
            <a:r>
              <a:rPr lang="en-US" sz="2800">
                <a:ea typeface="+mn-lt"/>
                <a:cs typeface="+mn-lt"/>
                <a:hlinkClick r:id="rId3"/>
              </a:rPr>
              <a:t>theresa.liao@va.gov</a:t>
            </a:r>
          </a:p>
          <a:p>
            <a:r>
              <a:rPr lang="en-US">
                <a:ea typeface="Calibri"/>
                <a:cs typeface="Calibri"/>
              </a:rPr>
              <a:t>Dr. Rashmi </a:t>
            </a:r>
            <a:r>
              <a:rPr lang="en-US" err="1">
                <a:ea typeface="Calibri"/>
                <a:cs typeface="Calibri"/>
              </a:rPr>
              <a:t>Mullur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sz="2800">
                <a:ea typeface="Calibri"/>
                <a:cs typeface="Calibri"/>
              </a:rPr>
              <a:t>Greater Los Angeles VAHCS – </a:t>
            </a:r>
            <a:r>
              <a:rPr lang="en-US" sz="2800">
                <a:ea typeface="+mn-lt"/>
                <a:cs typeface="+mn-lt"/>
                <a:hlinkClick r:id="rId4"/>
              </a:rPr>
              <a:t>rashmi.mullur@va.gov</a:t>
            </a:r>
            <a:r>
              <a:rPr lang="en-US" sz="2800">
                <a:ea typeface="+mn-lt"/>
                <a:cs typeface="+mn-lt"/>
              </a:rPr>
              <a:t> ; </a:t>
            </a:r>
            <a:r>
              <a:rPr lang="en-US" sz="2800">
                <a:ea typeface="+mn-lt"/>
                <a:cs typeface="+mn-lt"/>
                <a:hlinkClick r:id="rId5"/>
              </a:rPr>
              <a:t>rmullur@mednet.ucla.edu</a:t>
            </a:r>
            <a:r>
              <a:rPr lang="en-US" sz="2800">
                <a:ea typeface="+mn-lt"/>
                <a:cs typeface="+mn-lt"/>
              </a:rPr>
              <a:t> </a:t>
            </a:r>
          </a:p>
          <a:p>
            <a:r>
              <a:rPr lang="en-US">
                <a:ea typeface="Calibri"/>
                <a:cs typeface="Calibri"/>
              </a:rPr>
              <a:t>Dr. Stephanie Brown-Johnson</a:t>
            </a:r>
          </a:p>
          <a:p>
            <a:pPr lvl="1"/>
            <a:r>
              <a:rPr lang="en-US" sz="2800">
                <a:ea typeface="Calibri"/>
                <a:cs typeface="Calibri"/>
              </a:rPr>
              <a:t>Atlanta VA – </a:t>
            </a:r>
            <a:r>
              <a:rPr lang="en-US" sz="2800">
                <a:ea typeface="+mn-lt"/>
                <a:cs typeface="+mn-lt"/>
                <a:hlinkClick r:id="rId6"/>
              </a:rPr>
              <a:t>stephanie.brown-johnson@va.gov</a:t>
            </a:r>
            <a:r>
              <a:rPr lang="en-US" sz="2800">
                <a:ea typeface="+mn-lt"/>
                <a:cs typeface="+mn-lt"/>
              </a:rPr>
              <a:t> </a:t>
            </a:r>
          </a:p>
          <a:p>
            <a:r>
              <a:rPr lang="en-US">
                <a:ea typeface="Calibri"/>
                <a:cs typeface="Calibri"/>
              </a:rPr>
              <a:t>VA Resources: </a:t>
            </a:r>
          </a:p>
          <a:p>
            <a:pPr lvl="1"/>
            <a:r>
              <a:rPr lang="en-US" sz="2800">
                <a:ea typeface="Calibri"/>
                <a:cs typeface="Calibri"/>
              </a:rPr>
              <a:t>Whole Health website </a:t>
            </a:r>
            <a:r>
              <a:rPr lang="en-US" sz="2800">
                <a:ea typeface="+mn-lt"/>
                <a:cs typeface="+mn-lt"/>
                <a:hlinkClick r:id="rId7"/>
              </a:rPr>
              <a:t>https://www.va.gov/WHOLEHEALTH/</a:t>
            </a:r>
          </a:p>
          <a:p>
            <a:pPr lvl="1"/>
            <a:r>
              <a:rPr lang="en-US" sz="2800">
                <a:ea typeface="Calibri"/>
                <a:cs typeface="Calibri"/>
              </a:rPr>
              <a:t>Whole Health patient handouts </a:t>
            </a:r>
            <a:r>
              <a:rPr lang="en-US" sz="2800">
                <a:ea typeface="Calibri"/>
                <a:cs typeface="Calibri"/>
                <a:hlinkClick r:id="rId8"/>
              </a:rPr>
              <a:t>https</a:t>
            </a:r>
            <a:r>
              <a:rPr lang="en-US" sz="2800">
                <a:ea typeface="+mn-lt"/>
                <a:cs typeface="+mn-lt"/>
                <a:hlinkClick r:id="rId8"/>
              </a:rPr>
              <a:t>://www.va.gov/WHOLEHEALTH/veteran-handouts/index.asp</a:t>
            </a:r>
            <a:endParaRPr lang="en-US" sz="2800">
              <a:ea typeface="Calibri"/>
              <a:cs typeface="Calibri"/>
            </a:endParaRPr>
          </a:p>
          <a:p>
            <a:pPr lvl="1"/>
            <a:endParaRPr lang="en-US" sz="2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690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8201D5-1682-0109-6CC8-FE45A9B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Bringing Whole Health to Medical Trainees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09390-1E5B-244B-ADED-4B8E5C210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4 different academic programs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9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35" y="1371600"/>
            <a:ext cx="4529312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D0F0FC-4BAC-B2CC-A647-F582ED85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685801"/>
            <a:ext cx="3494859" cy="5491162"/>
          </a:xfrm>
        </p:spPr>
        <p:txBody>
          <a:bodyPr>
            <a:normAutofit/>
          </a:bodyPr>
          <a:lstStyle/>
          <a:p>
            <a:r>
              <a:rPr lang="en-US"/>
              <a:t>Panel Discussion- Working with Learners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7DE8050-49DB-BA88-4649-D27E7BBFD1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444866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338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35" y="1371600"/>
            <a:ext cx="4529312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D0F0FC-4BAC-B2CC-A647-F582ED85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685801"/>
            <a:ext cx="3494859" cy="5491162"/>
          </a:xfrm>
        </p:spPr>
        <p:txBody>
          <a:bodyPr>
            <a:normAutofit/>
          </a:bodyPr>
          <a:lstStyle/>
          <a:p>
            <a:r>
              <a:rPr lang="en-US"/>
              <a:t>Panel Discussion- Teaching What Matters Most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91D3464-72B1-49BA-977A-910EB44F2B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921732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28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35" y="1371600"/>
            <a:ext cx="4529312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D0F0FC-4BAC-B2CC-A647-F582ED856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941" y="685801"/>
            <a:ext cx="3494859" cy="5491162"/>
          </a:xfrm>
        </p:spPr>
        <p:txBody>
          <a:bodyPr>
            <a:normAutofit/>
          </a:bodyPr>
          <a:lstStyle/>
          <a:p>
            <a:r>
              <a:rPr lang="en-US"/>
              <a:t>Panel Discussion- Overcoming Challenges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DCD457-23FE-8758-480B-78A0D0850E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575482"/>
              </p:ext>
            </p:extLst>
          </p:nvPr>
        </p:nvGraphicFramePr>
        <p:xfrm>
          <a:off x="4702547" y="838199"/>
          <a:ext cx="6651253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526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C604D-315B-B303-1FEC-10A5A9E78BD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400">
                <a:effectLst/>
                <a:latin typeface="Calibri"/>
                <a:ea typeface="Calibri"/>
                <a:cs typeface="Calibri"/>
              </a:rPr>
              <a:t>Fargo VA</a:t>
            </a:r>
            <a:r>
              <a:rPr lang="en-US">
                <a:latin typeface="Calibri"/>
                <a:ea typeface="Calibri"/>
                <a:cs typeface="Calibri"/>
              </a:rPr>
              <a:t> </a:t>
            </a:r>
            <a:b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>
                <a:effectLst/>
                <a:latin typeface="Calibri"/>
                <a:ea typeface="Calibri"/>
                <a:cs typeface="Calibri"/>
              </a:rPr>
              <a:t>University of North Dakota School of Medicine </a:t>
            </a:r>
            <a:endParaRPr lang="en-US">
              <a:latin typeface="Calibri"/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AD082-216B-7A87-5CC1-91F1F4A5C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103" y="1710654"/>
            <a:ext cx="10972800" cy="47512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ea typeface="+mn-lt"/>
                <a:cs typeface="+mn-lt"/>
              </a:rPr>
              <a:t>Resident education with a focus on bringing integrative medicine to traditional outpatient rotations</a:t>
            </a:r>
            <a:endParaRPr lang="en-US" sz="2400" b="1" i="1">
              <a:ea typeface="+mn-lt"/>
              <a:cs typeface="+mn-lt"/>
            </a:endParaRPr>
          </a:p>
          <a:p>
            <a:pPr lvl="1"/>
            <a:r>
              <a:rPr lang="en-US">
                <a:ea typeface="+mn-lt"/>
                <a:cs typeface="+mn-lt"/>
              </a:rPr>
              <a:t>Collaboration with our Whole Health team including time with their staff to </a:t>
            </a:r>
            <a:r>
              <a:rPr lang="en-US" i="1">
                <a:ea typeface="+mn-lt"/>
                <a:cs typeface="+mn-lt"/>
              </a:rPr>
              <a:t>augment</a:t>
            </a:r>
            <a:r>
              <a:rPr lang="en-US">
                <a:ea typeface="+mn-lt"/>
                <a:cs typeface="+mn-lt"/>
              </a:rPr>
              <a:t> dedicated integrative medicine training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r>
              <a:rPr lang="en-US" sz="2400">
                <a:ea typeface="+mn-lt"/>
                <a:cs typeface="+mn-lt"/>
              </a:rPr>
              <a:t>Integrative medicine is emphasized during clinical care </a:t>
            </a:r>
          </a:p>
          <a:p>
            <a:pPr lvl="1"/>
            <a:r>
              <a:rPr lang="en-US">
                <a:ea typeface="+mn-lt"/>
                <a:cs typeface="+mn-lt"/>
              </a:rPr>
              <a:t>Didactics, dedicated curricula with worksheets &amp; exercises, in-clinic education (focused conversations and treatment plans) and BFA training incorporated</a:t>
            </a:r>
            <a:endParaRPr lang="en-US"/>
          </a:p>
          <a:p>
            <a:r>
              <a:rPr lang="en-US" sz="2400">
                <a:ea typeface="+mn-lt"/>
                <a:cs typeface="+mn-lt"/>
              </a:rPr>
              <a:t>Started with a hybrid Primary Care rotation </a:t>
            </a:r>
          </a:p>
          <a:p>
            <a:pPr lvl="1"/>
            <a:r>
              <a:rPr lang="en-US">
                <a:ea typeface="+mn-lt"/>
                <a:cs typeface="+mn-lt"/>
              </a:rPr>
              <a:t>25-30% dedicated to Whole Health clinical time and experiential learning</a:t>
            </a:r>
            <a:endParaRPr lang="en-US">
              <a:ea typeface="Calibri"/>
              <a:cs typeface="Calibri"/>
            </a:endParaRPr>
          </a:p>
          <a:p>
            <a:r>
              <a:rPr lang="en-US" sz="2400">
                <a:ea typeface="+mn-lt"/>
                <a:cs typeface="+mn-lt"/>
              </a:rPr>
              <a:t>Expanded to dedicated integrative medicine rotations (IM, FM and Psych)</a:t>
            </a:r>
          </a:p>
          <a:p>
            <a:pPr lvl="1"/>
            <a:r>
              <a:rPr lang="en-US">
                <a:ea typeface="+mn-lt"/>
                <a:cs typeface="+mn-lt"/>
              </a:rPr>
              <a:t>Similar core content but less traditional PC clinic time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>
                <a:ea typeface="+mn-lt"/>
                <a:cs typeface="+mn-lt"/>
              </a:rPr>
              <a:t>Emphasis on integrative medicine for their future practice</a:t>
            </a:r>
          </a:p>
          <a:p>
            <a:pPr marL="457200" lvl="1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pPr marL="457200" lvl="1" indent="0">
              <a:buNone/>
            </a:pPr>
            <a:endParaRPr lang="en-US" b="1" u="sng">
              <a:ea typeface="Calibri"/>
              <a:cs typeface="Calibri"/>
            </a:endParaRPr>
          </a:p>
        </p:txBody>
      </p:sp>
      <p:pic>
        <p:nvPicPr>
          <p:cNvPr id="4" name="Picture 3" descr="University of North Dakota - Council on Education for Public Health">
            <a:extLst>
              <a:ext uri="{FF2B5EF4-FFF2-40B4-BE49-F238E27FC236}">
                <a16:creationId xmlns:a16="http://schemas.microsoft.com/office/drawing/2014/main" id="{7F341167-1DA4-54E8-4EDD-6532D4DE9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5492" y="5914712"/>
            <a:ext cx="2743196" cy="54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34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8488-AC70-8EEA-617F-3C9C959E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359"/>
            <a:ext cx="10515600" cy="143799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>
                <a:latin typeface="Calibri" panose="020F0502020204030204" pitchFamily="34" charset="0"/>
              </a:rPr>
              <a:t>Portland VA</a:t>
            </a:r>
            <a:br>
              <a:rPr lang="en-US" sz="4400">
                <a:latin typeface="Calibri" panose="020F0502020204030204" pitchFamily="34" charset="0"/>
              </a:rPr>
            </a:br>
            <a:r>
              <a:rPr lang="en-US" sz="4400">
                <a:latin typeface="Calibri" panose="020F0502020204030204" pitchFamily="34" charset="0"/>
              </a:rPr>
              <a:t>Oregon Health &amp; Science University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DB2CF-7BD5-079C-3EE9-B0D3EE384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601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/>
              <a:t>For all OHSU residents</a:t>
            </a:r>
          </a:p>
          <a:p>
            <a:pPr lvl="1"/>
            <a:r>
              <a:rPr lang="en-US"/>
              <a:t>Orientation sessions at start of academic year (approx. 100)- sunset due to schedule constraints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/>
              <a:t>Introduction to Complementary and Integrative Health (100 min) with experiential elements (every 3 yrs as part of standing 3-year ambulatory curriculum)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>
                <a:ea typeface="Calibri"/>
                <a:cs typeface="Calibri"/>
              </a:rPr>
              <a:t>Integrative medicine/ Whole Health electives</a:t>
            </a:r>
          </a:p>
          <a:p>
            <a:r>
              <a:rPr lang="en-US"/>
              <a:t>Additional sessions for residents with VA continuity clinic (approx. 50)</a:t>
            </a:r>
          </a:p>
          <a:p>
            <a:pPr lvl="1"/>
            <a:r>
              <a:rPr lang="en-US"/>
              <a:t>Informational session at start of academic year (co-led by physician and health coach, 30 min)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/>
              <a:t>Additional experiential session mid-way through the year focusing on using a Whole Health approach to explore one’s own health and well-being (90 min)</a:t>
            </a:r>
          </a:p>
          <a:p>
            <a:r>
              <a:rPr lang="en-US"/>
              <a:t>Education for faculty and clinic staff </a:t>
            </a:r>
          </a:p>
          <a:p>
            <a:pPr lvl="1"/>
            <a:r>
              <a:rPr lang="en-US"/>
              <a:t>Close to 50% of faculty have attended longer Whole Health trainings</a:t>
            </a:r>
          </a:p>
          <a:p>
            <a:pPr lvl="1"/>
            <a:r>
              <a:rPr lang="en-US"/>
              <a:t>Clinic staff have attended Whole Health trainings</a:t>
            </a:r>
          </a:p>
          <a:p>
            <a:pPr lvl="1"/>
            <a:r>
              <a:rPr lang="en-US"/>
              <a:t>10 minute Whole Health moments at start of every monthly meeting</a:t>
            </a:r>
          </a:p>
          <a:p>
            <a:r>
              <a:rPr lang="en-US"/>
              <a:t>Local considerations</a:t>
            </a:r>
          </a:p>
          <a:p>
            <a:pPr lvl="1"/>
            <a:r>
              <a:rPr lang="en-US"/>
              <a:t>Culture</a:t>
            </a:r>
          </a:p>
          <a:p>
            <a:pPr lvl="1"/>
            <a:r>
              <a:rPr lang="en-US"/>
              <a:t>Whole Health Flagship, resourcing</a:t>
            </a:r>
          </a:p>
          <a:p>
            <a:pPr lvl="1"/>
            <a:r>
              <a:rPr lang="en-US"/>
              <a:t>Whole Health and Whole Health-adjacent research</a:t>
            </a:r>
          </a:p>
          <a:p>
            <a:pPr lvl="1"/>
            <a:r>
              <a:rPr lang="en-US">
                <a:ea typeface="Calibri" panose="020F0502020204030204"/>
                <a:cs typeface="Calibri" panose="020F0502020204030204"/>
              </a:rPr>
              <a:t>CPRS order menus</a:t>
            </a:r>
          </a:p>
          <a:p>
            <a:pPr marL="457200" lvl="1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US"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5A267F-D757-1B89-432C-D61C82F1F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6170" y="4589354"/>
            <a:ext cx="1709412" cy="226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2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8488-AC70-8EEA-617F-3C9C959E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488" y="95416"/>
            <a:ext cx="10515600" cy="113274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400">
                <a:latin typeface="Calibri"/>
                <a:ea typeface="Calibri"/>
                <a:cs typeface="Calibri"/>
              </a:rPr>
              <a:t>Greater Los Angeles VAHCS</a:t>
            </a:r>
            <a:br>
              <a:rPr lang="en-US" sz="4400">
                <a:latin typeface="Calibri" panose="020F0502020204030204" pitchFamily="34" charset="0"/>
              </a:rPr>
            </a:br>
            <a:r>
              <a:rPr lang="en-US" sz="4400">
                <a:latin typeface="Calibri"/>
                <a:ea typeface="Calibri"/>
                <a:cs typeface="Calibri"/>
              </a:rPr>
              <a:t>University of California, Los Angeles</a:t>
            </a:r>
            <a:endParaRPr lang="en-US">
              <a:latin typeface="Calibri"/>
              <a:ea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DB2CF-7BD5-079C-3EE9-B0D3EE384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489" y="1437845"/>
            <a:ext cx="10864311" cy="51391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DGSOM Medical Students: </a:t>
            </a:r>
          </a:p>
          <a:p>
            <a:pPr lvl="1"/>
            <a:r>
              <a:rPr lang="en-US">
                <a:ea typeface="Calibri"/>
                <a:cs typeface="Calibri"/>
              </a:rPr>
              <a:t>Longitudinal Curriculum on Integrative Medicine MS1-MS4</a:t>
            </a:r>
          </a:p>
          <a:p>
            <a:pPr lvl="1"/>
            <a:r>
              <a:rPr lang="en-US">
                <a:ea typeface="Calibri"/>
                <a:cs typeface="Calibri"/>
              </a:rPr>
              <a:t>WH introduced during 1st year didactic &amp; clinical skills sessions</a:t>
            </a:r>
            <a:endParaRPr lang="en-US"/>
          </a:p>
          <a:p>
            <a:pPr lvl="1"/>
            <a:r>
              <a:rPr lang="en-US">
                <a:ea typeface="Calibri"/>
                <a:cs typeface="Calibri"/>
              </a:rPr>
              <a:t>Clinical and Experiential Sessions at VA during MSK workshop</a:t>
            </a:r>
          </a:p>
          <a:p>
            <a:r>
              <a:rPr lang="en-US">
                <a:ea typeface="Calibri"/>
                <a:cs typeface="Calibri"/>
              </a:rPr>
              <a:t>Internal Medicine Residency:</a:t>
            </a:r>
          </a:p>
          <a:p>
            <a:pPr lvl="1"/>
            <a:r>
              <a:rPr lang="en-US">
                <a:ea typeface="Calibri"/>
                <a:cs typeface="Calibri"/>
              </a:rPr>
              <a:t>Ambulatory Care Core Curricular Content:</a:t>
            </a:r>
          </a:p>
          <a:p>
            <a:pPr lvl="2"/>
            <a:r>
              <a:rPr lang="en-US">
                <a:ea typeface="Calibri"/>
                <a:cs typeface="Calibri"/>
              </a:rPr>
              <a:t>Didactic + Experiential Workshop for ALL IM Residents</a:t>
            </a:r>
            <a:endParaRPr lang="en-US"/>
          </a:p>
          <a:p>
            <a:r>
              <a:rPr lang="en-US">
                <a:ea typeface="Calibri"/>
                <a:cs typeface="Calibri"/>
              </a:rPr>
              <a:t>Preventative Medicine Fellows:</a:t>
            </a:r>
          </a:p>
          <a:p>
            <a:pPr lvl="1"/>
            <a:r>
              <a:rPr lang="en-US">
                <a:ea typeface="Calibri"/>
                <a:cs typeface="Calibri"/>
              </a:rPr>
              <a:t>VA/UCLA Whole Health &amp; CIH elective rotation</a:t>
            </a:r>
          </a:p>
          <a:p>
            <a:pPr lvl="1"/>
            <a:r>
              <a:rPr lang="en-US">
                <a:ea typeface="Calibri"/>
                <a:cs typeface="Calibri"/>
              </a:rPr>
              <a:t>Veteran's Garden elective</a:t>
            </a:r>
          </a:p>
          <a:p>
            <a:r>
              <a:rPr lang="en-US">
                <a:ea typeface="Calibri"/>
                <a:cs typeface="Calibri"/>
              </a:rPr>
              <a:t>NP Residents: </a:t>
            </a:r>
          </a:p>
          <a:p>
            <a:pPr lvl="1"/>
            <a:r>
              <a:rPr lang="en-US">
                <a:ea typeface="Calibri"/>
                <a:cs typeface="Calibri"/>
              </a:rPr>
              <a:t>Training in WH &amp; CIH (BFA, aromatherapy)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F8177F-2300-5D15-84F3-098F8A8099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136" y="5695222"/>
            <a:ext cx="2910078" cy="96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13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8488-AC70-8EEA-617F-3C9C959E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687" y="293044"/>
            <a:ext cx="10845113" cy="14182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>
                <a:latin typeface="Calibri"/>
                <a:ea typeface="Calibri"/>
                <a:cs typeface="Calibri"/>
              </a:rPr>
              <a:t>Atlanta VA</a:t>
            </a:r>
            <a:br>
              <a:rPr lang="en-US">
                <a:latin typeface="Calibri"/>
                <a:ea typeface="Calibri"/>
                <a:cs typeface="Calibri"/>
              </a:rPr>
            </a:br>
            <a:r>
              <a:rPr lang="en-US">
                <a:latin typeface="Calibri"/>
                <a:ea typeface="Calibri"/>
                <a:cs typeface="Calibri"/>
              </a:rPr>
              <a:t>Emory University School of Medicine</a:t>
            </a:r>
            <a:endParaRPr lang="en-US">
              <a:latin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DB2CF-7BD5-079C-3EE9-B0D3EE384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52222" cy="46499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Calibri"/>
                <a:cs typeface="Calibri"/>
              </a:rPr>
              <a:t>Transitional Medicine Residents, PA Residents and NP/PA students are introduced to Whole Health during their Primary Care rotation</a:t>
            </a:r>
          </a:p>
          <a:p>
            <a:r>
              <a:rPr lang="en-US">
                <a:ea typeface="Calibri"/>
                <a:cs typeface="Calibri"/>
              </a:rPr>
              <a:t>Preventive Medicine Fellow elective Whole Health rotation</a:t>
            </a:r>
            <a:endParaRPr lang="en-US"/>
          </a:p>
          <a:p>
            <a:r>
              <a:rPr lang="en-US">
                <a:ea typeface="Calibri"/>
                <a:cs typeface="Calibri"/>
              </a:rPr>
              <a:t>Introduction to Whole Health for Internal Medicine Residents during 1st year Resident Orientation</a:t>
            </a:r>
          </a:p>
          <a:p>
            <a:r>
              <a:rPr lang="en-US">
                <a:ea typeface="Calibri"/>
                <a:cs typeface="Calibri"/>
              </a:rPr>
              <a:t>Introduction to Whole Health for Emory Undergrads as part of Health and Human Studies course</a:t>
            </a: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pic>
        <p:nvPicPr>
          <p:cNvPr id="4" name="Graphic 3" descr="School of Medicine Homepage">
            <a:extLst>
              <a:ext uri="{FF2B5EF4-FFF2-40B4-BE49-F238E27FC236}">
                <a16:creationId xmlns:a16="http://schemas.microsoft.com/office/drawing/2014/main" id="{27FA6E22-F931-675A-142B-E8A3DFF89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19304" y="5466665"/>
            <a:ext cx="2221283" cy="100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97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B8D8E"/>
      </a:lt2>
      <a:accent1>
        <a:srgbClr val="536895"/>
      </a:accent1>
      <a:accent2>
        <a:srgbClr val="616365"/>
      </a:accent2>
      <a:accent3>
        <a:srgbClr val="FFFFFF"/>
      </a:accent3>
      <a:accent4>
        <a:srgbClr val="000000"/>
      </a:accent4>
      <a:accent5>
        <a:srgbClr val="B3B9C8"/>
      </a:accent5>
      <a:accent6>
        <a:srgbClr val="57595B"/>
      </a:accent6>
      <a:hlink>
        <a:srgbClr val="2973AD"/>
      </a:hlink>
      <a:folHlink>
        <a:srgbClr val="2973AD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B8D8E"/>
        </a:lt2>
        <a:accent1>
          <a:srgbClr val="536895"/>
        </a:accent1>
        <a:accent2>
          <a:srgbClr val="616365"/>
        </a:accent2>
        <a:accent3>
          <a:srgbClr val="FFFFFF"/>
        </a:accent3>
        <a:accent4>
          <a:srgbClr val="000000"/>
        </a:accent4>
        <a:accent5>
          <a:srgbClr val="B3B9C8"/>
        </a:accent5>
        <a:accent6>
          <a:srgbClr val="57595B"/>
        </a:accent6>
        <a:hlink>
          <a:srgbClr val="F1E3BB"/>
        </a:hlink>
        <a:folHlink>
          <a:srgbClr val="FFB61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CA5DD1146ED541B2562B75D788779E" ma:contentTypeVersion="4" ma:contentTypeDescription="Create a new document." ma:contentTypeScope="" ma:versionID="7d1abc320472b757dff6d3629b8ceeea">
  <xsd:schema xmlns:xsd="http://www.w3.org/2001/XMLSchema" xmlns:xs="http://www.w3.org/2001/XMLSchema" xmlns:p="http://schemas.microsoft.com/office/2006/metadata/properties" xmlns:ns2="3085e740-83d3-4079-8113-e88c400606af" targetNamespace="http://schemas.microsoft.com/office/2006/metadata/properties" ma:root="true" ma:fieldsID="eb3c74f866cf45047120246db9872b79" ns2:_="">
    <xsd:import namespace="3085e740-83d3-4079-8113-e88c400606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85e740-83d3-4079-8113-e88c400606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AD9C49-34E8-4D71-8483-2262C17BB8F6}">
  <ds:schemaRefs>
    <ds:schemaRef ds:uri="3085e740-83d3-4079-8113-e88c400606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01E60C1-B022-4B5D-BEF9-D70CF43BE21F}">
  <ds:schemaRefs>
    <ds:schemaRef ds:uri="3085e740-83d3-4079-8113-e88c400606a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CB69B5-E216-4101-A86B-F9D33570C6D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Default</vt:lpstr>
      <vt:lpstr>Leveraging the Academic/VA Partnership: Bringing Whole Health to  Medical Trainees</vt:lpstr>
      <vt:lpstr>Bringing Whole Health to Medical Trainees</vt:lpstr>
      <vt:lpstr>Panel Discussion- Working with Learners</vt:lpstr>
      <vt:lpstr>Panel Discussion- Teaching What Matters Most</vt:lpstr>
      <vt:lpstr>Panel Discussion- Overcoming Challenges</vt:lpstr>
      <vt:lpstr>Fargo VA  University of North Dakota School of Medicine </vt:lpstr>
      <vt:lpstr>Portland VA Oregon Health &amp; Science University</vt:lpstr>
      <vt:lpstr>Greater Los Angeles VAHCS University of California, Los Angeles</vt:lpstr>
      <vt:lpstr>Atlanta VA Emory University School of Medicine</vt:lpstr>
      <vt:lpstr>Panel Discussion- Key Take-Aways</vt:lpstr>
      <vt:lpstr>Contact Information and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the Academic/VA Partnership: Bringing Whole Health to  Medical Trainees</dc:title>
  <dc:creator>Liao, Theresa H. (Portland)</dc:creator>
  <cp:revision>4</cp:revision>
  <dcterms:created xsi:type="dcterms:W3CDTF">2025-02-04T23:48:01Z</dcterms:created>
  <dcterms:modified xsi:type="dcterms:W3CDTF">2025-02-27T14:02:07Z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0x0101004FCA5DD1146ED541B2562B75D788779E</vt:lpwstr>
  </property>
</Properties>
</file>